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9" r:id="rId6"/>
    <p:sldId id="260" r:id="rId7"/>
    <p:sldId id="262" r:id="rId8"/>
    <p:sldId id="263" r:id="rId9"/>
    <p:sldId id="265" r:id="rId10"/>
    <p:sldId id="264" r:id="rId11"/>
    <p:sldId id="261" r:id="rId12"/>
    <p:sldId id="266" r:id="rId13"/>
    <p:sldId id="267" r:id="rId14"/>
    <p:sldId id="268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38" autoAdjust="0"/>
    <p:restoredTop sz="87897" autoAdjust="0"/>
  </p:normalViewPr>
  <p:slideViewPr>
    <p:cSldViewPr snapToGrid="0">
      <p:cViewPr varScale="1">
        <p:scale>
          <a:sx n="66" d="100"/>
          <a:sy n="66" d="100"/>
        </p:scale>
        <p:origin x="63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11E1B12-1CCC-4C96-85C4-9A31D831D354}" type="doc">
      <dgm:prSet loTypeId="urn:microsoft.com/office/officeart/2005/8/layout/h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FFC20A2D-06FE-4EE9-8A1F-E119E9FA5855}">
      <dgm:prSet/>
      <dgm:spPr/>
      <dgm:t>
        <a:bodyPr/>
        <a:lstStyle/>
        <a:p>
          <a:r>
            <a:rPr lang="en-US"/>
            <a:t>An event, statement, or experience that is true</a:t>
          </a:r>
        </a:p>
      </dgm:t>
    </dgm:pt>
    <dgm:pt modelId="{00DE3697-A3E7-4837-B25F-158984E1813B}" type="parTrans" cxnId="{27DA1C70-05EF-4C07-9E4E-00077B87FD31}">
      <dgm:prSet/>
      <dgm:spPr/>
      <dgm:t>
        <a:bodyPr/>
        <a:lstStyle/>
        <a:p>
          <a:endParaRPr lang="en-US"/>
        </a:p>
      </dgm:t>
    </dgm:pt>
    <dgm:pt modelId="{81C008E9-6B54-4472-B553-AFBB43164394}" type="sibTrans" cxnId="{27DA1C70-05EF-4C07-9E4E-00077B87FD31}">
      <dgm:prSet/>
      <dgm:spPr/>
      <dgm:t>
        <a:bodyPr/>
        <a:lstStyle/>
        <a:p>
          <a:endParaRPr lang="en-US"/>
        </a:p>
      </dgm:t>
    </dgm:pt>
    <dgm:pt modelId="{6E0C9611-08B9-45FD-BB10-E662948A0818}">
      <dgm:prSet/>
      <dgm:spPr/>
      <dgm:t>
        <a:bodyPr/>
        <a:lstStyle/>
        <a:p>
          <a:r>
            <a:rPr lang="en-US" dirty="0"/>
            <a:t>Except statements of fact can be wrong / false.</a:t>
          </a:r>
        </a:p>
      </dgm:t>
    </dgm:pt>
    <dgm:pt modelId="{6264AB21-9ABF-459F-9CFC-226662BF387A}" type="parTrans" cxnId="{9A8F4D18-272D-44B9-8096-CDF93701C767}">
      <dgm:prSet/>
      <dgm:spPr/>
      <dgm:t>
        <a:bodyPr/>
        <a:lstStyle/>
        <a:p>
          <a:endParaRPr lang="en-US"/>
        </a:p>
      </dgm:t>
    </dgm:pt>
    <dgm:pt modelId="{5D24C3B2-9195-492D-8589-9A7A78ED6B6A}" type="sibTrans" cxnId="{9A8F4D18-272D-44B9-8096-CDF93701C767}">
      <dgm:prSet/>
      <dgm:spPr/>
      <dgm:t>
        <a:bodyPr/>
        <a:lstStyle/>
        <a:p>
          <a:endParaRPr lang="en-US"/>
        </a:p>
      </dgm:t>
    </dgm:pt>
    <dgm:pt modelId="{7F7DDF64-338E-4D25-BD1C-4DEB9EDA277E}">
      <dgm:prSet/>
      <dgm:spPr/>
      <dgm:t>
        <a:bodyPr/>
        <a:lstStyle/>
        <a:p>
          <a:r>
            <a:rPr lang="en-US" dirty="0"/>
            <a:t>Intent vs. Truth</a:t>
          </a:r>
        </a:p>
      </dgm:t>
    </dgm:pt>
    <dgm:pt modelId="{C8FCA82E-2B2D-452E-AC79-0C28B69131B8}" type="parTrans" cxnId="{92F882C6-FFF1-4E7F-9DFE-3C7E1CD27CD4}">
      <dgm:prSet/>
      <dgm:spPr/>
      <dgm:t>
        <a:bodyPr/>
        <a:lstStyle/>
        <a:p>
          <a:endParaRPr lang="en-US"/>
        </a:p>
      </dgm:t>
    </dgm:pt>
    <dgm:pt modelId="{AA94DFD4-F13E-43BC-BB3D-3B9A9FA78EF4}" type="sibTrans" cxnId="{92F882C6-FFF1-4E7F-9DFE-3C7E1CD27CD4}">
      <dgm:prSet/>
      <dgm:spPr/>
      <dgm:t>
        <a:bodyPr/>
        <a:lstStyle/>
        <a:p>
          <a:endParaRPr lang="en-US"/>
        </a:p>
      </dgm:t>
    </dgm:pt>
    <dgm:pt modelId="{52264429-15EC-4A8C-98B8-BD0A234995CD}">
      <dgm:prSet/>
      <dgm:spPr/>
      <dgm:t>
        <a:bodyPr/>
        <a:lstStyle/>
        <a:p>
          <a:r>
            <a:rPr lang="en-US" dirty="0"/>
            <a:t>An occurrence in the real world</a:t>
          </a:r>
        </a:p>
      </dgm:t>
    </dgm:pt>
    <dgm:pt modelId="{7674BDB5-4AF2-4E38-A7FB-ED19A426817D}" type="parTrans" cxnId="{44CF5C8F-B11E-4E27-B133-E5111724D676}">
      <dgm:prSet/>
      <dgm:spPr/>
      <dgm:t>
        <a:bodyPr/>
        <a:lstStyle/>
        <a:p>
          <a:endParaRPr lang="en-US"/>
        </a:p>
      </dgm:t>
    </dgm:pt>
    <dgm:pt modelId="{CF35E951-E479-4EA3-9D7A-C742B3906B92}" type="sibTrans" cxnId="{44CF5C8F-B11E-4E27-B133-E5111724D676}">
      <dgm:prSet/>
      <dgm:spPr/>
      <dgm:t>
        <a:bodyPr/>
        <a:lstStyle/>
        <a:p>
          <a:endParaRPr lang="en-US"/>
        </a:p>
      </dgm:t>
    </dgm:pt>
    <dgm:pt modelId="{30A52E26-9C59-4E1C-A72A-8864C417A43A}">
      <dgm:prSet/>
      <dgm:spPr/>
      <dgm:t>
        <a:bodyPr/>
        <a:lstStyle/>
        <a:p>
          <a:r>
            <a:rPr lang="en-US" dirty="0"/>
            <a:t>Are verifiable / correspond with experience</a:t>
          </a:r>
        </a:p>
      </dgm:t>
    </dgm:pt>
    <dgm:pt modelId="{7B6B49BE-2455-43AD-AD12-7507ED9A956A}" type="parTrans" cxnId="{151C8E76-E1E7-4A25-B6E8-79C55B029355}">
      <dgm:prSet/>
      <dgm:spPr/>
      <dgm:t>
        <a:bodyPr/>
        <a:lstStyle/>
        <a:p>
          <a:endParaRPr lang="en-US"/>
        </a:p>
      </dgm:t>
    </dgm:pt>
    <dgm:pt modelId="{6974C4EC-3D32-474D-ABC6-C94E8800A0FE}" type="sibTrans" cxnId="{151C8E76-E1E7-4A25-B6E8-79C55B029355}">
      <dgm:prSet/>
      <dgm:spPr/>
      <dgm:t>
        <a:bodyPr/>
        <a:lstStyle/>
        <a:p>
          <a:endParaRPr lang="en-US"/>
        </a:p>
      </dgm:t>
    </dgm:pt>
    <dgm:pt modelId="{C39CA117-E186-438F-86DD-C0C6A1738FCB}">
      <dgm:prSet/>
      <dgm:spPr/>
      <dgm:t>
        <a:bodyPr/>
        <a:lstStyle/>
        <a:p>
          <a:r>
            <a:rPr lang="en-US" dirty="0"/>
            <a:t>Even if they only happen once</a:t>
          </a:r>
        </a:p>
      </dgm:t>
    </dgm:pt>
    <dgm:pt modelId="{D0F54AFB-0BA3-4644-B4E0-55D639F3D39D}" type="parTrans" cxnId="{27895773-C034-4022-8D78-6ED2CCF8D774}">
      <dgm:prSet/>
      <dgm:spPr/>
      <dgm:t>
        <a:bodyPr/>
        <a:lstStyle/>
        <a:p>
          <a:endParaRPr lang="en-US"/>
        </a:p>
      </dgm:t>
    </dgm:pt>
    <dgm:pt modelId="{C98B30C0-6736-4E04-95E4-99980FA7826D}" type="sibTrans" cxnId="{27895773-C034-4022-8D78-6ED2CCF8D774}">
      <dgm:prSet/>
      <dgm:spPr/>
      <dgm:t>
        <a:bodyPr/>
        <a:lstStyle/>
        <a:p>
          <a:endParaRPr lang="en-US"/>
        </a:p>
      </dgm:t>
    </dgm:pt>
    <dgm:pt modelId="{F6A86914-71BD-473F-B0F3-260FA7CEC889}">
      <dgm:prSet/>
      <dgm:spPr/>
      <dgm:t>
        <a:bodyPr/>
        <a:lstStyle/>
        <a:p>
          <a:r>
            <a:rPr lang="en-US" dirty="0"/>
            <a:t>Proof is preferred</a:t>
          </a:r>
        </a:p>
      </dgm:t>
    </dgm:pt>
    <dgm:pt modelId="{4E0AABE1-EF85-4660-B13C-50D52EE2C9EA}" type="parTrans" cxnId="{877FD882-DFA7-41BF-8DF6-780B70779505}">
      <dgm:prSet/>
      <dgm:spPr/>
      <dgm:t>
        <a:bodyPr/>
        <a:lstStyle/>
        <a:p>
          <a:endParaRPr lang="en-US"/>
        </a:p>
      </dgm:t>
    </dgm:pt>
    <dgm:pt modelId="{58BCD5CA-09E9-4740-A04C-185AED1F2D05}" type="sibTrans" cxnId="{877FD882-DFA7-41BF-8DF6-780B70779505}">
      <dgm:prSet/>
      <dgm:spPr/>
      <dgm:t>
        <a:bodyPr/>
        <a:lstStyle/>
        <a:p>
          <a:endParaRPr lang="en-US"/>
        </a:p>
      </dgm:t>
    </dgm:pt>
    <dgm:pt modelId="{04E1B582-7A92-4EA1-9258-FAADF42DDE51}">
      <dgm:prSet/>
      <dgm:spPr/>
      <dgm:t>
        <a:bodyPr/>
        <a:lstStyle/>
        <a:p>
          <a:r>
            <a:rPr lang="en-US" dirty="0"/>
            <a:t>But also on the page!</a:t>
          </a:r>
        </a:p>
      </dgm:t>
    </dgm:pt>
    <dgm:pt modelId="{FDD4576F-9F3D-4901-82AE-F12A294B73CB}" type="parTrans" cxnId="{DA03E4EF-0219-4395-90CE-46D2D3C731E5}">
      <dgm:prSet/>
      <dgm:spPr/>
      <dgm:t>
        <a:bodyPr/>
        <a:lstStyle/>
        <a:p>
          <a:endParaRPr lang="en-US"/>
        </a:p>
      </dgm:t>
    </dgm:pt>
    <dgm:pt modelId="{9C8B9FD5-2EDA-4471-B8A6-8D1F40E8D005}" type="sibTrans" cxnId="{DA03E4EF-0219-4395-90CE-46D2D3C731E5}">
      <dgm:prSet/>
      <dgm:spPr/>
      <dgm:t>
        <a:bodyPr/>
        <a:lstStyle/>
        <a:p>
          <a:endParaRPr lang="en-US"/>
        </a:p>
      </dgm:t>
    </dgm:pt>
    <dgm:pt modelId="{D9BB3FA9-5385-43AD-B073-AA737A77050C}">
      <dgm:prSet/>
      <dgm:spPr/>
      <dgm:t>
        <a:bodyPr/>
        <a:lstStyle/>
        <a:p>
          <a:r>
            <a:rPr lang="en-US" dirty="0"/>
            <a:t>Cannot be disputed with logic</a:t>
          </a:r>
        </a:p>
      </dgm:t>
    </dgm:pt>
    <dgm:pt modelId="{3D12B5A3-123D-4EEF-BA27-60B275CED051}" type="parTrans" cxnId="{45A314AF-6284-4F1D-8E29-6DEF8393AE08}">
      <dgm:prSet/>
      <dgm:spPr/>
      <dgm:t>
        <a:bodyPr/>
        <a:lstStyle/>
        <a:p>
          <a:endParaRPr lang="en-US"/>
        </a:p>
      </dgm:t>
    </dgm:pt>
    <dgm:pt modelId="{79273180-AEC2-4945-BF53-A7D7B865BDE5}" type="sibTrans" cxnId="{45A314AF-6284-4F1D-8E29-6DEF8393AE08}">
      <dgm:prSet/>
      <dgm:spPr/>
      <dgm:t>
        <a:bodyPr/>
        <a:lstStyle/>
        <a:p>
          <a:endParaRPr lang="en-US"/>
        </a:p>
      </dgm:t>
    </dgm:pt>
    <dgm:pt modelId="{82156EED-C24A-4CA6-B106-124F3F87B6B5}">
      <dgm:prSet/>
      <dgm:spPr/>
      <dgm:t>
        <a:bodyPr/>
        <a:lstStyle/>
        <a:p>
          <a:r>
            <a:rPr lang="en-US" dirty="0"/>
            <a:t>Acknowledged, not created or discovered</a:t>
          </a:r>
        </a:p>
      </dgm:t>
    </dgm:pt>
    <dgm:pt modelId="{FE897E57-9306-4CDE-A10B-AE85E6155033}" type="parTrans" cxnId="{5DF66D36-4AFC-45A1-AD72-FB3A3E87FFC3}">
      <dgm:prSet/>
      <dgm:spPr/>
      <dgm:t>
        <a:bodyPr/>
        <a:lstStyle/>
        <a:p>
          <a:endParaRPr lang="en-US"/>
        </a:p>
      </dgm:t>
    </dgm:pt>
    <dgm:pt modelId="{4AFDAE5D-BD5C-40BA-87B0-74E897C4A43E}" type="sibTrans" cxnId="{5DF66D36-4AFC-45A1-AD72-FB3A3E87FFC3}">
      <dgm:prSet/>
      <dgm:spPr/>
      <dgm:t>
        <a:bodyPr/>
        <a:lstStyle/>
        <a:p>
          <a:endParaRPr lang="en-US"/>
        </a:p>
      </dgm:t>
    </dgm:pt>
    <dgm:pt modelId="{ADC10E99-9E26-44DD-B3CE-D1DF6324B392}" type="pres">
      <dgm:prSet presAssocID="{811E1B12-1CCC-4C96-85C4-9A31D831D354}" presName="Name0" presStyleCnt="0">
        <dgm:presLayoutVars>
          <dgm:dir/>
          <dgm:animLvl val="lvl"/>
          <dgm:resizeHandles val="exact"/>
        </dgm:presLayoutVars>
      </dgm:prSet>
      <dgm:spPr/>
    </dgm:pt>
    <dgm:pt modelId="{B4C3F6CB-FF8B-448D-AF06-203695F024CC}" type="pres">
      <dgm:prSet presAssocID="{FFC20A2D-06FE-4EE9-8A1F-E119E9FA5855}" presName="composite" presStyleCnt="0"/>
      <dgm:spPr/>
    </dgm:pt>
    <dgm:pt modelId="{92A57F97-9620-4C0F-9C3C-701D03957B9C}" type="pres">
      <dgm:prSet presAssocID="{FFC20A2D-06FE-4EE9-8A1F-E119E9FA5855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5E39B180-FC5F-4110-89E1-C7DD1812225A}" type="pres">
      <dgm:prSet presAssocID="{FFC20A2D-06FE-4EE9-8A1F-E119E9FA5855}" presName="desTx" presStyleLbl="alignAccFollowNode1" presStyleIdx="0" presStyleCnt="3">
        <dgm:presLayoutVars>
          <dgm:bulletEnabled val="1"/>
        </dgm:presLayoutVars>
      </dgm:prSet>
      <dgm:spPr/>
    </dgm:pt>
    <dgm:pt modelId="{F7CACDCB-10E7-444A-817D-2E678875E381}" type="pres">
      <dgm:prSet presAssocID="{81C008E9-6B54-4472-B553-AFBB43164394}" presName="space" presStyleCnt="0"/>
      <dgm:spPr/>
    </dgm:pt>
    <dgm:pt modelId="{309507E7-2222-4AC0-A021-139DF0026133}" type="pres">
      <dgm:prSet presAssocID="{52264429-15EC-4A8C-98B8-BD0A234995CD}" presName="composite" presStyleCnt="0"/>
      <dgm:spPr/>
    </dgm:pt>
    <dgm:pt modelId="{58E44827-6AFB-402B-9218-F18B87705267}" type="pres">
      <dgm:prSet presAssocID="{52264429-15EC-4A8C-98B8-BD0A234995CD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54E8A188-DFA2-4F46-8770-F57A67F2719E}" type="pres">
      <dgm:prSet presAssocID="{52264429-15EC-4A8C-98B8-BD0A234995CD}" presName="desTx" presStyleLbl="alignAccFollowNode1" presStyleIdx="1" presStyleCnt="3">
        <dgm:presLayoutVars>
          <dgm:bulletEnabled val="1"/>
        </dgm:presLayoutVars>
      </dgm:prSet>
      <dgm:spPr/>
    </dgm:pt>
    <dgm:pt modelId="{702DA119-D2DD-4E67-8586-59DF6BA2430F}" type="pres">
      <dgm:prSet presAssocID="{CF35E951-E479-4EA3-9D7A-C742B3906B92}" presName="space" presStyleCnt="0"/>
      <dgm:spPr/>
    </dgm:pt>
    <dgm:pt modelId="{CD80DF6C-AD02-42FF-AD0B-EE237560A238}" type="pres">
      <dgm:prSet presAssocID="{30A52E26-9C59-4E1C-A72A-8864C417A43A}" presName="composite" presStyleCnt="0"/>
      <dgm:spPr/>
    </dgm:pt>
    <dgm:pt modelId="{A250BAC0-522E-46DD-91A6-6DD920ABE29D}" type="pres">
      <dgm:prSet presAssocID="{30A52E26-9C59-4E1C-A72A-8864C417A43A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FEC33724-8D88-4066-A028-79DFF3D7A511}" type="pres">
      <dgm:prSet presAssocID="{30A52E26-9C59-4E1C-A72A-8864C417A43A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69C03603-53C9-4333-B33E-69A9D82060C0}" type="presOf" srcId="{C39CA117-E186-438F-86DD-C0C6A1738FCB}" destId="{FEC33724-8D88-4066-A028-79DFF3D7A511}" srcOrd="0" destOrd="0" presId="urn:microsoft.com/office/officeart/2005/8/layout/hList1"/>
    <dgm:cxn modelId="{9A8F4D18-272D-44B9-8096-CDF93701C767}" srcId="{FFC20A2D-06FE-4EE9-8A1F-E119E9FA5855}" destId="{6E0C9611-08B9-45FD-BB10-E662948A0818}" srcOrd="0" destOrd="0" parTransId="{6264AB21-9ABF-459F-9CFC-226662BF387A}" sibTransId="{5D24C3B2-9195-492D-8589-9A7A78ED6B6A}"/>
    <dgm:cxn modelId="{4C9C8C33-4F41-40E1-95FE-BB902B1422DF}" type="presOf" srcId="{30A52E26-9C59-4E1C-A72A-8864C417A43A}" destId="{A250BAC0-522E-46DD-91A6-6DD920ABE29D}" srcOrd="0" destOrd="0" presId="urn:microsoft.com/office/officeart/2005/8/layout/hList1"/>
    <dgm:cxn modelId="{5DF66D36-4AFC-45A1-AD72-FB3A3E87FFC3}" srcId="{FFC20A2D-06FE-4EE9-8A1F-E119E9FA5855}" destId="{82156EED-C24A-4CA6-B106-124F3F87B6B5}" srcOrd="2" destOrd="0" parTransId="{FE897E57-9306-4CDE-A10B-AE85E6155033}" sibTransId="{4AFDAE5D-BD5C-40BA-87B0-74E897C4A43E}"/>
    <dgm:cxn modelId="{3F8D5065-7C1B-4E1E-B310-65C95815742D}" type="presOf" srcId="{D9BB3FA9-5385-43AD-B073-AA737A77050C}" destId="{54E8A188-DFA2-4F46-8770-F57A67F2719E}" srcOrd="0" destOrd="1" presId="urn:microsoft.com/office/officeart/2005/8/layout/hList1"/>
    <dgm:cxn modelId="{27DA1C70-05EF-4C07-9E4E-00077B87FD31}" srcId="{811E1B12-1CCC-4C96-85C4-9A31D831D354}" destId="{FFC20A2D-06FE-4EE9-8A1F-E119E9FA5855}" srcOrd="0" destOrd="0" parTransId="{00DE3697-A3E7-4837-B25F-158984E1813B}" sibTransId="{81C008E9-6B54-4472-B553-AFBB43164394}"/>
    <dgm:cxn modelId="{27895773-C034-4022-8D78-6ED2CCF8D774}" srcId="{30A52E26-9C59-4E1C-A72A-8864C417A43A}" destId="{C39CA117-E186-438F-86DD-C0C6A1738FCB}" srcOrd="0" destOrd="0" parTransId="{D0F54AFB-0BA3-4644-B4E0-55D639F3D39D}" sibTransId="{C98B30C0-6736-4E04-95E4-99980FA7826D}"/>
    <dgm:cxn modelId="{151C8E76-E1E7-4A25-B6E8-79C55B029355}" srcId="{811E1B12-1CCC-4C96-85C4-9A31D831D354}" destId="{30A52E26-9C59-4E1C-A72A-8864C417A43A}" srcOrd="2" destOrd="0" parTransId="{7B6B49BE-2455-43AD-AD12-7507ED9A956A}" sibTransId="{6974C4EC-3D32-474D-ABC6-C94E8800A0FE}"/>
    <dgm:cxn modelId="{9E68237A-C867-4594-A4DF-32CEF13D6B2A}" type="presOf" srcId="{FFC20A2D-06FE-4EE9-8A1F-E119E9FA5855}" destId="{92A57F97-9620-4C0F-9C3C-701D03957B9C}" srcOrd="0" destOrd="0" presId="urn:microsoft.com/office/officeart/2005/8/layout/hList1"/>
    <dgm:cxn modelId="{962EAA5A-4E2E-4290-A28F-AF244BD02407}" type="presOf" srcId="{811E1B12-1CCC-4C96-85C4-9A31D831D354}" destId="{ADC10E99-9E26-44DD-B3CE-D1DF6324B392}" srcOrd="0" destOrd="0" presId="urn:microsoft.com/office/officeart/2005/8/layout/hList1"/>
    <dgm:cxn modelId="{877FD882-DFA7-41BF-8DF6-780B70779505}" srcId="{30A52E26-9C59-4E1C-A72A-8864C417A43A}" destId="{F6A86914-71BD-473F-B0F3-260FA7CEC889}" srcOrd="1" destOrd="0" parTransId="{4E0AABE1-EF85-4660-B13C-50D52EE2C9EA}" sibTransId="{58BCD5CA-09E9-4740-A04C-185AED1F2D05}"/>
    <dgm:cxn modelId="{44CF5C8F-B11E-4E27-B133-E5111724D676}" srcId="{811E1B12-1CCC-4C96-85C4-9A31D831D354}" destId="{52264429-15EC-4A8C-98B8-BD0A234995CD}" srcOrd="1" destOrd="0" parTransId="{7674BDB5-4AF2-4E38-A7FB-ED19A426817D}" sibTransId="{CF35E951-E479-4EA3-9D7A-C742B3906B92}"/>
    <dgm:cxn modelId="{2B59B78F-5073-47E0-ACAD-130297E8657B}" type="presOf" srcId="{F6A86914-71BD-473F-B0F3-260FA7CEC889}" destId="{FEC33724-8D88-4066-A028-79DFF3D7A511}" srcOrd="0" destOrd="1" presId="urn:microsoft.com/office/officeart/2005/8/layout/hList1"/>
    <dgm:cxn modelId="{A0E865A4-8BDE-47EE-9AC3-F6FCE6A9DFB2}" type="presOf" srcId="{7F7DDF64-338E-4D25-BD1C-4DEB9EDA277E}" destId="{5E39B180-FC5F-4110-89E1-C7DD1812225A}" srcOrd="0" destOrd="1" presId="urn:microsoft.com/office/officeart/2005/8/layout/hList1"/>
    <dgm:cxn modelId="{58783EAE-89D5-4838-B1ED-C014326C1FBC}" type="presOf" srcId="{6E0C9611-08B9-45FD-BB10-E662948A0818}" destId="{5E39B180-FC5F-4110-89E1-C7DD1812225A}" srcOrd="0" destOrd="0" presId="urn:microsoft.com/office/officeart/2005/8/layout/hList1"/>
    <dgm:cxn modelId="{45A314AF-6284-4F1D-8E29-6DEF8393AE08}" srcId="{52264429-15EC-4A8C-98B8-BD0A234995CD}" destId="{D9BB3FA9-5385-43AD-B073-AA737A77050C}" srcOrd="1" destOrd="0" parTransId="{3D12B5A3-123D-4EEF-BA27-60B275CED051}" sibTransId="{79273180-AEC2-4945-BF53-A7D7B865BDE5}"/>
    <dgm:cxn modelId="{6048DBB6-24E1-4605-90A8-99B5B705DC48}" type="presOf" srcId="{82156EED-C24A-4CA6-B106-124F3F87B6B5}" destId="{5E39B180-FC5F-4110-89E1-C7DD1812225A}" srcOrd="0" destOrd="2" presId="urn:microsoft.com/office/officeart/2005/8/layout/hList1"/>
    <dgm:cxn modelId="{92F882C6-FFF1-4E7F-9DFE-3C7E1CD27CD4}" srcId="{FFC20A2D-06FE-4EE9-8A1F-E119E9FA5855}" destId="{7F7DDF64-338E-4D25-BD1C-4DEB9EDA277E}" srcOrd="1" destOrd="0" parTransId="{C8FCA82E-2B2D-452E-AC79-0C28B69131B8}" sibTransId="{AA94DFD4-F13E-43BC-BB3D-3B9A9FA78EF4}"/>
    <dgm:cxn modelId="{DA03E4EF-0219-4395-90CE-46D2D3C731E5}" srcId="{52264429-15EC-4A8C-98B8-BD0A234995CD}" destId="{04E1B582-7A92-4EA1-9258-FAADF42DDE51}" srcOrd="0" destOrd="0" parTransId="{FDD4576F-9F3D-4901-82AE-F12A294B73CB}" sibTransId="{9C8B9FD5-2EDA-4471-B8A6-8D1F40E8D005}"/>
    <dgm:cxn modelId="{12D811F8-9AD3-4403-93E8-9784BE3F9EBF}" type="presOf" srcId="{04E1B582-7A92-4EA1-9258-FAADF42DDE51}" destId="{54E8A188-DFA2-4F46-8770-F57A67F2719E}" srcOrd="0" destOrd="0" presId="urn:microsoft.com/office/officeart/2005/8/layout/hList1"/>
    <dgm:cxn modelId="{C344AEFD-F6DB-48D1-807B-BD4C89109652}" type="presOf" srcId="{52264429-15EC-4A8C-98B8-BD0A234995CD}" destId="{58E44827-6AFB-402B-9218-F18B87705267}" srcOrd="0" destOrd="0" presId="urn:microsoft.com/office/officeart/2005/8/layout/hList1"/>
    <dgm:cxn modelId="{2A3C2F6C-1D6E-4332-B8E1-2730E564B86F}" type="presParOf" srcId="{ADC10E99-9E26-44DD-B3CE-D1DF6324B392}" destId="{B4C3F6CB-FF8B-448D-AF06-203695F024CC}" srcOrd="0" destOrd="0" presId="urn:microsoft.com/office/officeart/2005/8/layout/hList1"/>
    <dgm:cxn modelId="{4B746364-AEDD-45EE-9AB0-F501A0AEB02F}" type="presParOf" srcId="{B4C3F6CB-FF8B-448D-AF06-203695F024CC}" destId="{92A57F97-9620-4C0F-9C3C-701D03957B9C}" srcOrd="0" destOrd="0" presId="urn:microsoft.com/office/officeart/2005/8/layout/hList1"/>
    <dgm:cxn modelId="{E6E16EB2-0EE1-4394-8C1E-69EE9A44B262}" type="presParOf" srcId="{B4C3F6CB-FF8B-448D-AF06-203695F024CC}" destId="{5E39B180-FC5F-4110-89E1-C7DD1812225A}" srcOrd="1" destOrd="0" presId="urn:microsoft.com/office/officeart/2005/8/layout/hList1"/>
    <dgm:cxn modelId="{D04A2CA5-DF8F-4FCF-93EC-019E7B24859C}" type="presParOf" srcId="{ADC10E99-9E26-44DD-B3CE-D1DF6324B392}" destId="{F7CACDCB-10E7-444A-817D-2E678875E381}" srcOrd="1" destOrd="0" presId="urn:microsoft.com/office/officeart/2005/8/layout/hList1"/>
    <dgm:cxn modelId="{BC02C9C0-C371-41D2-87FE-48A4AF5B66EA}" type="presParOf" srcId="{ADC10E99-9E26-44DD-B3CE-D1DF6324B392}" destId="{309507E7-2222-4AC0-A021-139DF0026133}" srcOrd="2" destOrd="0" presId="urn:microsoft.com/office/officeart/2005/8/layout/hList1"/>
    <dgm:cxn modelId="{367A7035-1496-4057-8600-C972FF561E38}" type="presParOf" srcId="{309507E7-2222-4AC0-A021-139DF0026133}" destId="{58E44827-6AFB-402B-9218-F18B87705267}" srcOrd="0" destOrd="0" presId="urn:microsoft.com/office/officeart/2005/8/layout/hList1"/>
    <dgm:cxn modelId="{82BC7D86-F2BC-43CE-9E3F-87E2D3624256}" type="presParOf" srcId="{309507E7-2222-4AC0-A021-139DF0026133}" destId="{54E8A188-DFA2-4F46-8770-F57A67F2719E}" srcOrd="1" destOrd="0" presId="urn:microsoft.com/office/officeart/2005/8/layout/hList1"/>
    <dgm:cxn modelId="{51972D65-2942-4796-94B3-EBB0E2F645C1}" type="presParOf" srcId="{ADC10E99-9E26-44DD-B3CE-D1DF6324B392}" destId="{702DA119-D2DD-4E67-8586-59DF6BA2430F}" srcOrd="3" destOrd="0" presId="urn:microsoft.com/office/officeart/2005/8/layout/hList1"/>
    <dgm:cxn modelId="{C64742D6-90C5-4A29-8A98-9F6002E4527D}" type="presParOf" srcId="{ADC10E99-9E26-44DD-B3CE-D1DF6324B392}" destId="{CD80DF6C-AD02-42FF-AD0B-EE237560A238}" srcOrd="4" destOrd="0" presId="urn:microsoft.com/office/officeart/2005/8/layout/hList1"/>
    <dgm:cxn modelId="{067CF592-A005-4B4D-8603-EFB00CCE3F53}" type="presParOf" srcId="{CD80DF6C-AD02-42FF-AD0B-EE237560A238}" destId="{A250BAC0-522E-46DD-91A6-6DD920ABE29D}" srcOrd="0" destOrd="0" presId="urn:microsoft.com/office/officeart/2005/8/layout/hList1"/>
    <dgm:cxn modelId="{F2A7FE68-DEA8-43CB-9117-83EF75C27D18}" type="presParOf" srcId="{CD80DF6C-AD02-42FF-AD0B-EE237560A238}" destId="{FEC33724-8D88-4066-A028-79DFF3D7A511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4333AE7-8744-4A1E-A887-4DCD43AD8331}" type="doc">
      <dgm:prSet loTypeId="urn:microsoft.com/office/officeart/2005/8/layout/radial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8CC9016-C322-4A44-BAD9-CC93FAC51FA5}">
      <dgm:prSet custT="1"/>
      <dgm:spPr/>
      <dgm:t>
        <a:bodyPr/>
        <a:lstStyle/>
        <a:p>
          <a:r>
            <a:rPr lang="en-US" sz="2800" dirty="0"/>
            <a:t>Opinions</a:t>
          </a:r>
        </a:p>
      </dgm:t>
    </dgm:pt>
    <dgm:pt modelId="{79148795-647F-4CAC-8CFF-0352B3E9E60E}" type="parTrans" cxnId="{D85F7DFF-66D3-4C67-A799-CE16D887606A}">
      <dgm:prSet/>
      <dgm:spPr/>
      <dgm:t>
        <a:bodyPr/>
        <a:lstStyle/>
        <a:p>
          <a:endParaRPr lang="en-US"/>
        </a:p>
      </dgm:t>
    </dgm:pt>
    <dgm:pt modelId="{91B160E8-188C-4054-AA0B-E07E3568485F}" type="sibTrans" cxnId="{D85F7DFF-66D3-4C67-A799-CE16D887606A}">
      <dgm:prSet/>
      <dgm:spPr/>
      <dgm:t>
        <a:bodyPr/>
        <a:lstStyle/>
        <a:p>
          <a:endParaRPr lang="en-US"/>
        </a:p>
      </dgm:t>
    </dgm:pt>
    <dgm:pt modelId="{74B42F4F-7CE0-49F8-953B-1E760D18B94F}">
      <dgm:prSet custT="1"/>
      <dgm:spPr/>
      <dgm:t>
        <a:bodyPr/>
        <a:lstStyle/>
        <a:p>
          <a:r>
            <a:rPr lang="en-US" sz="2800" dirty="0"/>
            <a:t>Interpretations</a:t>
          </a:r>
        </a:p>
      </dgm:t>
    </dgm:pt>
    <dgm:pt modelId="{D7D0A61F-D070-4275-BB31-65328389E973}" type="parTrans" cxnId="{21062752-CB75-46F9-BA38-F3E00D6E32E3}">
      <dgm:prSet/>
      <dgm:spPr/>
      <dgm:t>
        <a:bodyPr/>
        <a:lstStyle/>
        <a:p>
          <a:endParaRPr lang="en-US"/>
        </a:p>
      </dgm:t>
    </dgm:pt>
    <dgm:pt modelId="{C53B8E3A-15B2-4132-894B-051D78B47D4A}" type="sibTrans" cxnId="{21062752-CB75-46F9-BA38-F3E00D6E32E3}">
      <dgm:prSet/>
      <dgm:spPr/>
      <dgm:t>
        <a:bodyPr/>
        <a:lstStyle/>
        <a:p>
          <a:endParaRPr lang="en-US"/>
        </a:p>
      </dgm:t>
    </dgm:pt>
    <dgm:pt modelId="{2A382E20-C1FC-478B-9D66-71D70965EFCD}">
      <dgm:prSet custT="1"/>
      <dgm:spPr/>
      <dgm:t>
        <a:bodyPr/>
        <a:lstStyle/>
        <a:p>
          <a:r>
            <a:rPr lang="en-US" sz="2800" dirty="0"/>
            <a:t>Analysis</a:t>
          </a:r>
        </a:p>
      </dgm:t>
    </dgm:pt>
    <dgm:pt modelId="{E09AAB17-9E0A-4672-B0EC-3AA5999A5481}" type="parTrans" cxnId="{DA071D74-218A-45D1-9EFE-105DAFCE02D0}">
      <dgm:prSet/>
      <dgm:spPr/>
      <dgm:t>
        <a:bodyPr/>
        <a:lstStyle/>
        <a:p>
          <a:endParaRPr lang="en-US"/>
        </a:p>
      </dgm:t>
    </dgm:pt>
    <dgm:pt modelId="{09F07650-ED78-47B8-8CF7-C587EC86D7C9}" type="sibTrans" cxnId="{DA071D74-218A-45D1-9EFE-105DAFCE02D0}">
      <dgm:prSet/>
      <dgm:spPr/>
      <dgm:t>
        <a:bodyPr/>
        <a:lstStyle/>
        <a:p>
          <a:endParaRPr lang="en-US"/>
        </a:p>
      </dgm:t>
    </dgm:pt>
    <dgm:pt modelId="{1FB04CA5-20B2-4DC0-9AEF-F4F055A4EC7E}">
      <dgm:prSet custT="1"/>
      <dgm:spPr/>
      <dgm:t>
        <a:bodyPr/>
        <a:lstStyle/>
        <a:p>
          <a:r>
            <a:rPr lang="en-US" sz="2800" dirty="0"/>
            <a:t>Truth </a:t>
          </a:r>
        </a:p>
      </dgm:t>
    </dgm:pt>
    <dgm:pt modelId="{A73CF138-44FD-4C2D-A169-E6BF16093386}" type="parTrans" cxnId="{19A71662-CEB3-42B7-94A3-DD83FC49E823}">
      <dgm:prSet/>
      <dgm:spPr/>
      <dgm:t>
        <a:bodyPr/>
        <a:lstStyle/>
        <a:p>
          <a:endParaRPr lang="en-US"/>
        </a:p>
      </dgm:t>
    </dgm:pt>
    <dgm:pt modelId="{B365CA75-7347-4CBA-A92D-98EC023D0479}" type="sibTrans" cxnId="{19A71662-CEB3-42B7-94A3-DD83FC49E823}">
      <dgm:prSet/>
      <dgm:spPr/>
      <dgm:t>
        <a:bodyPr/>
        <a:lstStyle/>
        <a:p>
          <a:endParaRPr lang="en-US"/>
        </a:p>
      </dgm:t>
    </dgm:pt>
    <dgm:pt modelId="{FA8E826D-77E2-472A-A203-B2FABC7A5092}" type="pres">
      <dgm:prSet presAssocID="{A4333AE7-8744-4A1E-A887-4DCD43AD8331}" presName="composite" presStyleCnt="0">
        <dgm:presLayoutVars>
          <dgm:chMax val="5"/>
          <dgm:dir/>
          <dgm:animLvl val="ctr"/>
          <dgm:resizeHandles val="exact"/>
        </dgm:presLayoutVars>
      </dgm:prSet>
      <dgm:spPr/>
    </dgm:pt>
    <dgm:pt modelId="{48A85BDB-DBAB-4D31-B61E-3E10038F0CD1}" type="pres">
      <dgm:prSet presAssocID="{A4333AE7-8744-4A1E-A887-4DCD43AD8331}" presName="cycle" presStyleCnt="0"/>
      <dgm:spPr/>
    </dgm:pt>
    <dgm:pt modelId="{86D26364-7B82-4305-A234-BDBF1ED09309}" type="pres">
      <dgm:prSet presAssocID="{A4333AE7-8744-4A1E-A887-4DCD43AD8331}" presName="centerShape" presStyleCnt="0"/>
      <dgm:spPr/>
    </dgm:pt>
    <dgm:pt modelId="{E3D0F6EB-5E89-4041-920B-61CDB28B28AE}" type="pres">
      <dgm:prSet presAssocID="{A4333AE7-8744-4A1E-A887-4DCD43AD8331}" presName="connSite" presStyleLbl="node1" presStyleIdx="0" presStyleCnt="5"/>
      <dgm:spPr/>
    </dgm:pt>
    <dgm:pt modelId="{F5BCDD1A-CE63-4282-AE05-E465A4C5D382}" type="pres">
      <dgm:prSet presAssocID="{A4333AE7-8744-4A1E-A887-4DCD43AD8331}" presName="visible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E198F2FE-4F51-4775-BE78-1E5ABDD5E5E3}" type="pres">
      <dgm:prSet presAssocID="{79148795-647F-4CAC-8CFF-0352B3E9E60E}" presName="Name25" presStyleLbl="parChTrans1D1" presStyleIdx="0" presStyleCnt="4"/>
      <dgm:spPr/>
    </dgm:pt>
    <dgm:pt modelId="{680B88DE-5790-4E3D-8379-1542F4B69EAB}" type="pres">
      <dgm:prSet presAssocID="{98CC9016-C322-4A44-BAD9-CC93FAC51FA5}" presName="node" presStyleCnt="0"/>
      <dgm:spPr/>
    </dgm:pt>
    <dgm:pt modelId="{5CB4B045-4D5B-4224-BB7A-40B75CB3C159}" type="pres">
      <dgm:prSet presAssocID="{98CC9016-C322-4A44-BAD9-CC93FAC51FA5}" presName="parentNode" presStyleLbl="node1" presStyleIdx="1" presStyleCnt="5">
        <dgm:presLayoutVars>
          <dgm:chMax val="1"/>
          <dgm:bulletEnabled val="1"/>
        </dgm:presLayoutVars>
      </dgm:prSet>
      <dgm:spPr/>
    </dgm:pt>
    <dgm:pt modelId="{51A158E0-A6FE-4A39-8978-A34BDF4DB560}" type="pres">
      <dgm:prSet presAssocID="{98CC9016-C322-4A44-BAD9-CC93FAC51FA5}" presName="childNode" presStyleLbl="revTx" presStyleIdx="0" presStyleCnt="0">
        <dgm:presLayoutVars>
          <dgm:bulletEnabled val="1"/>
        </dgm:presLayoutVars>
      </dgm:prSet>
      <dgm:spPr/>
    </dgm:pt>
    <dgm:pt modelId="{3ECB8803-EC4D-421F-86B6-09CAE2509C77}" type="pres">
      <dgm:prSet presAssocID="{D7D0A61F-D070-4275-BB31-65328389E973}" presName="Name25" presStyleLbl="parChTrans1D1" presStyleIdx="1" presStyleCnt="4"/>
      <dgm:spPr/>
    </dgm:pt>
    <dgm:pt modelId="{9E28D5FE-7B31-4905-A321-442AF3A83317}" type="pres">
      <dgm:prSet presAssocID="{74B42F4F-7CE0-49F8-953B-1E760D18B94F}" presName="node" presStyleCnt="0"/>
      <dgm:spPr/>
    </dgm:pt>
    <dgm:pt modelId="{520D5A2C-414F-48FB-84C6-D3AB7DBBC36A}" type="pres">
      <dgm:prSet presAssocID="{74B42F4F-7CE0-49F8-953B-1E760D18B94F}" presName="parentNode" presStyleLbl="node1" presStyleIdx="2" presStyleCnt="5">
        <dgm:presLayoutVars>
          <dgm:chMax val="1"/>
          <dgm:bulletEnabled val="1"/>
        </dgm:presLayoutVars>
      </dgm:prSet>
      <dgm:spPr/>
    </dgm:pt>
    <dgm:pt modelId="{4DACD24F-B0DC-4745-BA59-6B8DBF469413}" type="pres">
      <dgm:prSet presAssocID="{74B42F4F-7CE0-49F8-953B-1E760D18B94F}" presName="childNode" presStyleLbl="revTx" presStyleIdx="0" presStyleCnt="0">
        <dgm:presLayoutVars>
          <dgm:bulletEnabled val="1"/>
        </dgm:presLayoutVars>
      </dgm:prSet>
      <dgm:spPr/>
    </dgm:pt>
    <dgm:pt modelId="{F0A1DCD1-09BE-4790-AF18-CF7B575A2F35}" type="pres">
      <dgm:prSet presAssocID="{E09AAB17-9E0A-4672-B0EC-3AA5999A5481}" presName="Name25" presStyleLbl="parChTrans1D1" presStyleIdx="2" presStyleCnt="4"/>
      <dgm:spPr/>
    </dgm:pt>
    <dgm:pt modelId="{426B0C45-8D25-4819-B3BF-75D0315D690E}" type="pres">
      <dgm:prSet presAssocID="{2A382E20-C1FC-478B-9D66-71D70965EFCD}" presName="node" presStyleCnt="0"/>
      <dgm:spPr/>
    </dgm:pt>
    <dgm:pt modelId="{5F4DBCD3-A063-4DBD-A675-1B3E0B0795B2}" type="pres">
      <dgm:prSet presAssocID="{2A382E20-C1FC-478B-9D66-71D70965EFCD}" presName="parentNode" presStyleLbl="node1" presStyleIdx="3" presStyleCnt="5">
        <dgm:presLayoutVars>
          <dgm:chMax val="1"/>
          <dgm:bulletEnabled val="1"/>
        </dgm:presLayoutVars>
      </dgm:prSet>
      <dgm:spPr/>
    </dgm:pt>
    <dgm:pt modelId="{CC784D3A-E514-4C3A-817C-9B27A2183290}" type="pres">
      <dgm:prSet presAssocID="{2A382E20-C1FC-478B-9D66-71D70965EFCD}" presName="childNode" presStyleLbl="revTx" presStyleIdx="0" presStyleCnt="0">
        <dgm:presLayoutVars>
          <dgm:bulletEnabled val="1"/>
        </dgm:presLayoutVars>
      </dgm:prSet>
      <dgm:spPr/>
    </dgm:pt>
    <dgm:pt modelId="{65B9E9D2-D9AB-4794-95AC-D651F15A0246}" type="pres">
      <dgm:prSet presAssocID="{A73CF138-44FD-4C2D-A169-E6BF16093386}" presName="Name25" presStyleLbl="parChTrans1D1" presStyleIdx="3" presStyleCnt="4"/>
      <dgm:spPr/>
    </dgm:pt>
    <dgm:pt modelId="{C37C7053-0DF8-4468-B6CA-D812A1C23483}" type="pres">
      <dgm:prSet presAssocID="{1FB04CA5-20B2-4DC0-9AEF-F4F055A4EC7E}" presName="node" presStyleCnt="0"/>
      <dgm:spPr/>
    </dgm:pt>
    <dgm:pt modelId="{973C69D6-CB37-4BEE-84E2-5BAA5FA2E869}" type="pres">
      <dgm:prSet presAssocID="{1FB04CA5-20B2-4DC0-9AEF-F4F055A4EC7E}" presName="parentNode" presStyleLbl="node1" presStyleIdx="4" presStyleCnt="5">
        <dgm:presLayoutVars>
          <dgm:chMax val="1"/>
          <dgm:bulletEnabled val="1"/>
        </dgm:presLayoutVars>
      </dgm:prSet>
      <dgm:spPr/>
    </dgm:pt>
    <dgm:pt modelId="{2FEFD188-0C97-41F8-B04E-8C1F2846A92C}" type="pres">
      <dgm:prSet presAssocID="{1FB04CA5-20B2-4DC0-9AEF-F4F055A4EC7E}" presName="childNode" presStyleLbl="revTx" presStyleIdx="0" presStyleCnt="0">
        <dgm:presLayoutVars>
          <dgm:bulletEnabled val="1"/>
        </dgm:presLayoutVars>
      </dgm:prSet>
      <dgm:spPr/>
    </dgm:pt>
  </dgm:ptLst>
  <dgm:cxnLst>
    <dgm:cxn modelId="{F94BC918-68C9-4768-BAEB-5306AE3111FE}" type="presOf" srcId="{79148795-647F-4CAC-8CFF-0352B3E9E60E}" destId="{E198F2FE-4F51-4775-BE78-1E5ABDD5E5E3}" srcOrd="0" destOrd="0" presId="urn:microsoft.com/office/officeart/2005/8/layout/radial2"/>
    <dgm:cxn modelId="{F39DFC2F-D0A3-4F40-BD5D-4C9324E5A3CA}" type="presOf" srcId="{D7D0A61F-D070-4275-BB31-65328389E973}" destId="{3ECB8803-EC4D-421F-86B6-09CAE2509C77}" srcOrd="0" destOrd="0" presId="urn:microsoft.com/office/officeart/2005/8/layout/radial2"/>
    <dgm:cxn modelId="{19A71662-CEB3-42B7-94A3-DD83FC49E823}" srcId="{A4333AE7-8744-4A1E-A887-4DCD43AD8331}" destId="{1FB04CA5-20B2-4DC0-9AEF-F4F055A4EC7E}" srcOrd="3" destOrd="0" parTransId="{A73CF138-44FD-4C2D-A169-E6BF16093386}" sibTransId="{B365CA75-7347-4CBA-A92D-98EC023D0479}"/>
    <dgm:cxn modelId="{98E8CF67-FA7F-4028-AC8B-0CF776A60B8C}" type="presOf" srcId="{E09AAB17-9E0A-4672-B0EC-3AA5999A5481}" destId="{F0A1DCD1-09BE-4790-AF18-CF7B575A2F35}" srcOrd="0" destOrd="0" presId="urn:microsoft.com/office/officeart/2005/8/layout/radial2"/>
    <dgm:cxn modelId="{0585866C-A18C-428C-A428-E0F99AEE3BE9}" type="presOf" srcId="{98CC9016-C322-4A44-BAD9-CC93FAC51FA5}" destId="{5CB4B045-4D5B-4224-BB7A-40B75CB3C159}" srcOrd="0" destOrd="0" presId="urn:microsoft.com/office/officeart/2005/8/layout/radial2"/>
    <dgm:cxn modelId="{1BCFD46F-7B03-4F45-82C4-7371AB3B93F8}" type="presOf" srcId="{2A382E20-C1FC-478B-9D66-71D70965EFCD}" destId="{5F4DBCD3-A063-4DBD-A675-1B3E0B0795B2}" srcOrd="0" destOrd="0" presId="urn:microsoft.com/office/officeart/2005/8/layout/radial2"/>
    <dgm:cxn modelId="{21062752-CB75-46F9-BA38-F3E00D6E32E3}" srcId="{A4333AE7-8744-4A1E-A887-4DCD43AD8331}" destId="{74B42F4F-7CE0-49F8-953B-1E760D18B94F}" srcOrd="1" destOrd="0" parTransId="{D7D0A61F-D070-4275-BB31-65328389E973}" sibTransId="{C53B8E3A-15B2-4132-894B-051D78B47D4A}"/>
    <dgm:cxn modelId="{DA071D74-218A-45D1-9EFE-105DAFCE02D0}" srcId="{A4333AE7-8744-4A1E-A887-4DCD43AD8331}" destId="{2A382E20-C1FC-478B-9D66-71D70965EFCD}" srcOrd="2" destOrd="0" parTransId="{E09AAB17-9E0A-4672-B0EC-3AA5999A5481}" sibTransId="{09F07650-ED78-47B8-8CF7-C587EC86D7C9}"/>
    <dgm:cxn modelId="{B15E2154-E31B-409B-9A21-D1703C12268F}" type="presOf" srcId="{74B42F4F-7CE0-49F8-953B-1E760D18B94F}" destId="{520D5A2C-414F-48FB-84C6-D3AB7DBBC36A}" srcOrd="0" destOrd="0" presId="urn:microsoft.com/office/officeart/2005/8/layout/radial2"/>
    <dgm:cxn modelId="{DDA1A186-3FC3-4484-935C-B2885DF4DF15}" type="presOf" srcId="{1FB04CA5-20B2-4DC0-9AEF-F4F055A4EC7E}" destId="{973C69D6-CB37-4BEE-84E2-5BAA5FA2E869}" srcOrd="0" destOrd="0" presId="urn:microsoft.com/office/officeart/2005/8/layout/radial2"/>
    <dgm:cxn modelId="{A1DDCBA4-2B36-404C-9965-9478AEFF5318}" type="presOf" srcId="{A4333AE7-8744-4A1E-A887-4DCD43AD8331}" destId="{FA8E826D-77E2-472A-A203-B2FABC7A5092}" srcOrd="0" destOrd="0" presId="urn:microsoft.com/office/officeart/2005/8/layout/radial2"/>
    <dgm:cxn modelId="{E398EFB6-8AB9-4080-ACCB-D9D6B791B4EE}" type="presOf" srcId="{A73CF138-44FD-4C2D-A169-E6BF16093386}" destId="{65B9E9D2-D9AB-4794-95AC-D651F15A0246}" srcOrd="0" destOrd="0" presId="urn:microsoft.com/office/officeart/2005/8/layout/radial2"/>
    <dgm:cxn modelId="{D85F7DFF-66D3-4C67-A799-CE16D887606A}" srcId="{A4333AE7-8744-4A1E-A887-4DCD43AD8331}" destId="{98CC9016-C322-4A44-BAD9-CC93FAC51FA5}" srcOrd="0" destOrd="0" parTransId="{79148795-647F-4CAC-8CFF-0352B3E9E60E}" sibTransId="{91B160E8-188C-4054-AA0B-E07E3568485F}"/>
    <dgm:cxn modelId="{5790F081-DF16-4551-B532-773946FD8A68}" type="presParOf" srcId="{FA8E826D-77E2-472A-A203-B2FABC7A5092}" destId="{48A85BDB-DBAB-4D31-B61E-3E10038F0CD1}" srcOrd="0" destOrd="0" presId="urn:microsoft.com/office/officeart/2005/8/layout/radial2"/>
    <dgm:cxn modelId="{5A1F709A-36AD-44C9-AB2A-37FFB7628334}" type="presParOf" srcId="{48A85BDB-DBAB-4D31-B61E-3E10038F0CD1}" destId="{86D26364-7B82-4305-A234-BDBF1ED09309}" srcOrd="0" destOrd="0" presId="urn:microsoft.com/office/officeart/2005/8/layout/radial2"/>
    <dgm:cxn modelId="{A707FB23-F623-4B6E-A566-151F95971EB9}" type="presParOf" srcId="{86D26364-7B82-4305-A234-BDBF1ED09309}" destId="{E3D0F6EB-5E89-4041-920B-61CDB28B28AE}" srcOrd="0" destOrd="0" presId="urn:microsoft.com/office/officeart/2005/8/layout/radial2"/>
    <dgm:cxn modelId="{22AC6901-19C8-4DE5-95B8-A0B888772DAB}" type="presParOf" srcId="{86D26364-7B82-4305-A234-BDBF1ED09309}" destId="{F5BCDD1A-CE63-4282-AE05-E465A4C5D382}" srcOrd="1" destOrd="0" presId="urn:microsoft.com/office/officeart/2005/8/layout/radial2"/>
    <dgm:cxn modelId="{C163EAA9-D29F-4083-A8CB-7987290BBED3}" type="presParOf" srcId="{48A85BDB-DBAB-4D31-B61E-3E10038F0CD1}" destId="{E198F2FE-4F51-4775-BE78-1E5ABDD5E5E3}" srcOrd="1" destOrd="0" presId="urn:microsoft.com/office/officeart/2005/8/layout/radial2"/>
    <dgm:cxn modelId="{9E3A9D31-F272-4CFB-8FC1-BBB37BFE130A}" type="presParOf" srcId="{48A85BDB-DBAB-4D31-B61E-3E10038F0CD1}" destId="{680B88DE-5790-4E3D-8379-1542F4B69EAB}" srcOrd="2" destOrd="0" presId="urn:microsoft.com/office/officeart/2005/8/layout/radial2"/>
    <dgm:cxn modelId="{427900B6-F7B7-477A-9123-3668045F2305}" type="presParOf" srcId="{680B88DE-5790-4E3D-8379-1542F4B69EAB}" destId="{5CB4B045-4D5B-4224-BB7A-40B75CB3C159}" srcOrd="0" destOrd="0" presId="urn:microsoft.com/office/officeart/2005/8/layout/radial2"/>
    <dgm:cxn modelId="{1C7F06C2-B41A-4E76-B2AF-AC2A09412C5E}" type="presParOf" srcId="{680B88DE-5790-4E3D-8379-1542F4B69EAB}" destId="{51A158E0-A6FE-4A39-8978-A34BDF4DB560}" srcOrd="1" destOrd="0" presId="urn:microsoft.com/office/officeart/2005/8/layout/radial2"/>
    <dgm:cxn modelId="{5AB9AD7E-20B1-497F-879E-30162045B1A4}" type="presParOf" srcId="{48A85BDB-DBAB-4D31-B61E-3E10038F0CD1}" destId="{3ECB8803-EC4D-421F-86B6-09CAE2509C77}" srcOrd="3" destOrd="0" presId="urn:microsoft.com/office/officeart/2005/8/layout/radial2"/>
    <dgm:cxn modelId="{AC7F4153-7B22-40A1-9FC2-4C091A35AAD6}" type="presParOf" srcId="{48A85BDB-DBAB-4D31-B61E-3E10038F0CD1}" destId="{9E28D5FE-7B31-4905-A321-442AF3A83317}" srcOrd="4" destOrd="0" presId="urn:microsoft.com/office/officeart/2005/8/layout/radial2"/>
    <dgm:cxn modelId="{D9C080AB-4590-49FD-B615-E7AF4121E972}" type="presParOf" srcId="{9E28D5FE-7B31-4905-A321-442AF3A83317}" destId="{520D5A2C-414F-48FB-84C6-D3AB7DBBC36A}" srcOrd="0" destOrd="0" presId="urn:microsoft.com/office/officeart/2005/8/layout/radial2"/>
    <dgm:cxn modelId="{36DCE137-EF54-46B9-BA26-88D421EC3D93}" type="presParOf" srcId="{9E28D5FE-7B31-4905-A321-442AF3A83317}" destId="{4DACD24F-B0DC-4745-BA59-6B8DBF469413}" srcOrd="1" destOrd="0" presId="urn:microsoft.com/office/officeart/2005/8/layout/radial2"/>
    <dgm:cxn modelId="{58FFBA78-5B6D-47AD-91E7-0FC66606BFA6}" type="presParOf" srcId="{48A85BDB-DBAB-4D31-B61E-3E10038F0CD1}" destId="{F0A1DCD1-09BE-4790-AF18-CF7B575A2F35}" srcOrd="5" destOrd="0" presId="urn:microsoft.com/office/officeart/2005/8/layout/radial2"/>
    <dgm:cxn modelId="{E8E41EBA-0C9C-4EAB-884A-A44B4B12A0D9}" type="presParOf" srcId="{48A85BDB-DBAB-4D31-B61E-3E10038F0CD1}" destId="{426B0C45-8D25-4819-B3BF-75D0315D690E}" srcOrd="6" destOrd="0" presId="urn:microsoft.com/office/officeart/2005/8/layout/radial2"/>
    <dgm:cxn modelId="{13DA0F34-8DAA-4450-A126-942CD49B9C52}" type="presParOf" srcId="{426B0C45-8D25-4819-B3BF-75D0315D690E}" destId="{5F4DBCD3-A063-4DBD-A675-1B3E0B0795B2}" srcOrd="0" destOrd="0" presId="urn:microsoft.com/office/officeart/2005/8/layout/radial2"/>
    <dgm:cxn modelId="{4270F1FF-8344-4D34-8554-40A54227ABF6}" type="presParOf" srcId="{426B0C45-8D25-4819-B3BF-75D0315D690E}" destId="{CC784D3A-E514-4C3A-817C-9B27A2183290}" srcOrd="1" destOrd="0" presId="urn:microsoft.com/office/officeart/2005/8/layout/radial2"/>
    <dgm:cxn modelId="{7340C1EE-BFC4-4AB4-8387-7426E4E58B23}" type="presParOf" srcId="{48A85BDB-DBAB-4D31-B61E-3E10038F0CD1}" destId="{65B9E9D2-D9AB-4794-95AC-D651F15A0246}" srcOrd="7" destOrd="0" presId="urn:microsoft.com/office/officeart/2005/8/layout/radial2"/>
    <dgm:cxn modelId="{E18C1CE5-6E03-4D9C-899A-E7829B6A5934}" type="presParOf" srcId="{48A85BDB-DBAB-4D31-B61E-3E10038F0CD1}" destId="{C37C7053-0DF8-4468-B6CA-D812A1C23483}" srcOrd="8" destOrd="0" presId="urn:microsoft.com/office/officeart/2005/8/layout/radial2"/>
    <dgm:cxn modelId="{AE4B81F3-907A-4D2D-98AE-E0EE04A87290}" type="presParOf" srcId="{C37C7053-0DF8-4468-B6CA-D812A1C23483}" destId="{973C69D6-CB37-4BEE-84E2-5BAA5FA2E869}" srcOrd="0" destOrd="0" presId="urn:microsoft.com/office/officeart/2005/8/layout/radial2"/>
    <dgm:cxn modelId="{AFFF9627-53AC-427F-A69D-1ED9B85C94C3}" type="presParOf" srcId="{C37C7053-0DF8-4468-B6CA-D812A1C23483}" destId="{2FEFD188-0C97-41F8-B04E-8C1F2846A92C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A57F97-9620-4C0F-9C3C-701D03957B9C}">
      <dsp:nvSpPr>
        <dsp:cNvPr id="0" name=""/>
        <dsp:cNvSpPr/>
      </dsp:nvSpPr>
      <dsp:spPr>
        <a:xfrm>
          <a:off x="3411" y="27480"/>
          <a:ext cx="3325928" cy="100288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An event, statement, or experience that is true</a:t>
          </a:r>
        </a:p>
      </dsp:txBody>
      <dsp:txXfrm>
        <a:off x="3411" y="27480"/>
        <a:ext cx="3325928" cy="1002889"/>
      </dsp:txXfrm>
    </dsp:sp>
    <dsp:sp modelId="{5E39B180-FC5F-4110-89E1-C7DD1812225A}">
      <dsp:nvSpPr>
        <dsp:cNvPr id="0" name=""/>
        <dsp:cNvSpPr/>
      </dsp:nvSpPr>
      <dsp:spPr>
        <a:xfrm>
          <a:off x="3411" y="1030369"/>
          <a:ext cx="3325928" cy="2421090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99136" bIns="224028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kern="1200" dirty="0"/>
            <a:t>Except statements of fact can be wrong / false.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kern="1200" dirty="0"/>
            <a:t>Intent vs. Truth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kern="1200" dirty="0"/>
            <a:t>Acknowledged, not created or discovered</a:t>
          </a:r>
        </a:p>
      </dsp:txBody>
      <dsp:txXfrm>
        <a:off x="3411" y="1030369"/>
        <a:ext cx="3325928" cy="2421090"/>
      </dsp:txXfrm>
    </dsp:sp>
    <dsp:sp modelId="{58E44827-6AFB-402B-9218-F18B87705267}">
      <dsp:nvSpPr>
        <dsp:cNvPr id="0" name=""/>
        <dsp:cNvSpPr/>
      </dsp:nvSpPr>
      <dsp:spPr>
        <a:xfrm>
          <a:off x="3794970" y="27480"/>
          <a:ext cx="3325928" cy="1002889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An occurrence in the real world</a:t>
          </a:r>
        </a:p>
      </dsp:txBody>
      <dsp:txXfrm>
        <a:off x="3794970" y="27480"/>
        <a:ext cx="3325928" cy="1002889"/>
      </dsp:txXfrm>
    </dsp:sp>
    <dsp:sp modelId="{54E8A188-DFA2-4F46-8770-F57A67F2719E}">
      <dsp:nvSpPr>
        <dsp:cNvPr id="0" name=""/>
        <dsp:cNvSpPr/>
      </dsp:nvSpPr>
      <dsp:spPr>
        <a:xfrm>
          <a:off x="3794970" y="1030369"/>
          <a:ext cx="3325928" cy="2421090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99136" bIns="224028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kern="1200" dirty="0"/>
            <a:t>But also on the page!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kern="1200" dirty="0"/>
            <a:t>Cannot be disputed with logic</a:t>
          </a:r>
        </a:p>
      </dsp:txBody>
      <dsp:txXfrm>
        <a:off x="3794970" y="1030369"/>
        <a:ext cx="3325928" cy="2421090"/>
      </dsp:txXfrm>
    </dsp:sp>
    <dsp:sp modelId="{A250BAC0-522E-46DD-91A6-6DD920ABE29D}">
      <dsp:nvSpPr>
        <dsp:cNvPr id="0" name=""/>
        <dsp:cNvSpPr/>
      </dsp:nvSpPr>
      <dsp:spPr>
        <a:xfrm>
          <a:off x="7586528" y="27480"/>
          <a:ext cx="3325928" cy="1002889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Are verifiable / correspond with experience</a:t>
          </a:r>
        </a:p>
      </dsp:txBody>
      <dsp:txXfrm>
        <a:off x="7586528" y="27480"/>
        <a:ext cx="3325928" cy="1002889"/>
      </dsp:txXfrm>
    </dsp:sp>
    <dsp:sp modelId="{FEC33724-8D88-4066-A028-79DFF3D7A511}">
      <dsp:nvSpPr>
        <dsp:cNvPr id="0" name=""/>
        <dsp:cNvSpPr/>
      </dsp:nvSpPr>
      <dsp:spPr>
        <a:xfrm>
          <a:off x="7586528" y="1030369"/>
          <a:ext cx="3325928" cy="2421090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99136" bIns="224028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kern="1200" dirty="0"/>
            <a:t>Even if they only happen once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kern="1200" dirty="0"/>
            <a:t>Proof is preferred</a:t>
          </a:r>
        </a:p>
      </dsp:txBody>
      <dsp:txXfrm>
        <a:off x="7586528" y="1030369"/>
        <a:ext cx="3325928" cy="242109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B9E9D2-D9AB-4794-95AC-D651F15A0246}">
      <dsp:nvSpPr>
        <dsp:cNvPr id="0" name=""/>
        <dsp:cNvSpPr/>
      </dsp:nvSpPr>
      <dsp:spPr>
        <a:xfrm rot="3683411">
          <a:off x="1024778" y="4409955"/>
          <a:ext cx="922586" cy="66093"/>
        </a:xfrm>
        <a:custGeom>
          <a:avLst/>
          <a:gdLst/>
          <a:ahLst/>
          <a:cxnLst/>
          <a:rect l="0" t="0" r="0" b="0"/>
          <a:pathLst>
            <a:path>
              <a:moveTo>
                <a:pt x="0" y="33046"/>
              </a:moveTo>
              <a:lnTo>
                <a:pt x="922586" y="3304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A1DCD1-09BE-4790-AF18-CF7B575A2F35}">
      <dsp:nvSpPr>
        <dsp:cNvPr id="0" name=""/>
        <dsp:cNvSpPr/>
      </dsp:nvSpPr>
      <dsp:spPr>
        <a:xfrm rot="1312761">
          <a:off x="1532599" y="3744458"/>
          <a:ext cx="658823" cy="66093"/>
        </a:xfrm>
        <a:custGeom>
          <a:avLst/>
          <a:gdLst/>
          <a:ahLst/>
          <a:cxnLst/>
          <a:rect l="0" t="0" r="0" b="0"/>
          <a:pathLst>
            <a:path>
              <a:moveTo>
                <a:pt x="0" y="33046"/>
              </a:moveTo>
              <a:lnTo>
                <a:pt x="658823" y="3304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CB8803-EC4D-421F-86B6-09CAE2509C77}">
      <dsp:nvSpPr>
        <dsp:cNvPr id="0" name=""/>
        <dsp:cNvSpPr/>
      </dsp:nvSpPr>
      <dsp:spPr>
        <a:xfrm rot="20287239">
          <a:off x="1532599" y="2984530"/>
          <a:ext cx="658823" cy="66093"/>
        </a:xfrm>
        <a:custGeom>
          <a:avLst/>
          <a:gdLst/>
          <a:ahLst/>
          <a:cxnLst/>
          <a:rect l="0" t="0" r="0" b="0"/>
          <a:pathLst>
            <a:path>
              <a:moveTo>
                <a:pt x="0" y="33046"/>
              </a:moveTo>
              <a:lnTo>
                <a:pt x="658823" y="3304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98F2FE-4F51-4775-BE78-1E5ABDD5E5E3}">
      <dsp:nvSpPr>
        <dsp:cNvPr id="0" name=""/>
        <dsp:cNvSpPr/>
      </dsp:nvSpPr>
      <dsp:spPr>
        <a:xfrm rot="17916589">
          <a:off x="1024778" y="2319033"/>
          <a:ext cx="922586" cy="66093"/>
        </a:xfrm>
        <a:custGeom>
          <a:avLst/>
          <a:gdLst/>
          <a:ahLst/>
          <a:cxnLst/>
          <a:rect l="0" t="0" r="0" b="0"/>
          <a:pathLst>
            <a:path>
              <a:moveTo>
                <a:pt x="0" y="33046"/>
              </a:moveTo>
              <a:lnTo>
                <a:pt x="922586" y="3304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BCDD1A-CE63-4282-AE05-E465A4C5D382}">
      <dsp:nvSpPr>
        <dsp:cNvPr id="0" name=""/>
        <dsp:cNvSpPr/>
      </dsp:nvSpPr>
      <dsp:spPr>
        <a:xfrm>
          <a:off x="848" y="2482554"/>
          <a:ext cx="1829974" cy="1829974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B4B045-4D5B-4224-BB7A-40B75CB3C159}">
      <dsp:nvSpPr>
        <dsp:cNvPr id="0" name=""/>
        <dsp:cNvSpPr/>
      </dsp:nvSpPr>
      <dsp:spPr>
        <a:xfrm>
          <a:off x="1420847" y="916157"/>
          <a:ext cx="1097984" cy="109798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Opinions</a:t>
          </a:r>
        </a:p>
      </dsp:txBody>
      <dsp:txXfrm>
        <a:off x="1581643" y="1076953"/>
        <a:ext cx="776392" cy="776392"/>
      </dsp:txXfrm>
    </dsp:sp>
    <dsp:sp modelId="{520D5A2C-414F-48FB-84C6-D3AB7DBBC36A}">
      <dsp:nvSpPr>
        <dsp:cNvPr id="0" name=""/>
        <dsp:cNvSpPr/>
      </dsp:nvSpPr>
      <dsp:spPr>
        <a:xfrm>
          <a:off x="2128151" y="2141244"/>
          <a:ext cx="1097984" cy="109798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Interpretations</a:t>
          </a:r>
        </a:p>
      </dsp:txBody>
      <dsp:txXfrm>
        <a:off x="2288947" y="2302040"/>
        <a:ext cx="776392" cy="776392"/>
      </dsp:txXfrm>
    </dsp:sp>
    <dsp:sp modelId="{5F4DBCD3-A063-4DBD-A675-1B3E0B0795B2}">
      <dsp:nvSpPr>
        <dsp:cNvPr id="0" name=""/>
        <dsp:cNvSpPr/>
      </dsp:nvSpPr>
      <dsp:spPr>
        <a:xfrm>
          <a:off x="2128151" y="3555853"/>
          <a:ext cx="1097984" cy="109798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Analysis</a:t>
          </a:r>
        </a:p>
      </dsp:txBody>
      <dsp:txXfrm>
        <a:off x="2288947" y="3716649"/>
        <a:ext cx="776392" cy="776392"/>
      </dsp:txXfrm>
    </dsp:sp>
    <dsp:sp modelId="{973C69D6-CB37-4BEE-84E2-5BAA5FA2E869}">
      <dsp:nvSpPr>
        <dsp:cNvPr id="0" name=""/>
        <dsp:cNvSpPr/>
      </dsp:nvSpPr>
      <dsp:spPr>
        <a:xfrm>
          <a:off x="1420847" y="4780940"/>
          <a:ext cx="1097984" cy="109798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Truth </a:t>
          </a:r>
        </a:p>
      </dsp:txBody>
      <dsp:txXfrm>
        <a:off x="1581643" y="4941736"/>
        <a:ext cx="776392" cy="7763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C8E9B8-D7AA-4909-A1CD-7B1AA67BD773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DE9508-EC9B-43CB-8204-B3CBFF784D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3086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base"/>
            <a:r>
              <a:rPr lang="en-US" dirty="0"/>
              <a:t>You can’t really argue about the first kind of opinion. </a:t>
            </a:r>
          </a:p>
          <a:p>
            <a:pPr fontAlgn="base"/>
            <a:r>
              <a:rPr lang="en-US" dirty="0"/>
              <a:t>The problem is that sometimes we assume opinions of the second and even the third sort to be unarguable in the way questions of taste are. </a:t>
            </a:r>
          </a:p>
          <a:p>
            <a:pPr fontAlgn="base"/>
            <a:r>
              <a:rPr lang="en-US" dirty="0"/>
              <a:t>That’s one reason amateurs in any topic might feel inclined to disagree with content experts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DE9508-EC9B-43CB-8204-B3CBFF784D4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8080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9/17/2021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205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172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095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1600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417A8947-4521-4FE1-8E44-27363435CE1B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2320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2519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:a16="http://schemas.microsoft.com/office/drawing/2014/main" id="{2FAAC677-2D37-4F63-9C4B-711A2988EE0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1174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38528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26080"/>
            <a:ext cx="5157787" cy="326440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38528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26080"/>
            <a:ext cx="5183188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:a16="http://schemas.microsoft.com/office/drawing/2014/main" id="{F634C457-AEBF-47D7-9200-BAD05D138B1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3287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704" y="1728216"/>
            <a:ext cx="7781544" cy="3392424"/>
          </a:xfrm>
        </p:spPr>
        <p:txBody>
          <a:bodyPr>
            <a:normAutofit/>
          </a:bodyPr>
          <a:lstStyle>
            <a:lvl1pPr algn="ctr">
              <a:defRPr sz="7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:a16="http://schemas.microsoft.com/office/drawing/2014/main" id="{17F03060-85EC-4182-8C18-C6EE0D373E4B}"/>
              </a:ext>
            </a:extLst>
          </p:cNvPr>
          <p:cNvSpPr/>
          <p:nvPr/>
        </p:nvSpPr>
        <p:spPr>
          <a:xfrm>
            <a:off x="3974206" y="51268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0089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396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676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311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9/17/2021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2198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05" r:id="rId6"/>
    <p:sldLayoutId id="2147483701" r:id="rId7"/>
    <p:sldLayoutId id="2147483702" r:id="rId8"/>
    <p:sldLayoutId id="2147483703" r:id="rId9"/>
    <p:sldLayoutId id="2147483704" r:id="rId10"/>
    <p:sldLayoutId id="2147483706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video" Target="https://www.youtube.com/embed/z6kgvhG3AkI" TargetMode="External"/><Relationship Id="rId1" Type="http://schemas.openxmlformats.org/officeDocument/2006/relationships/video" Target="https://www.youtube.com/embed/gHbYJfwFgOU" TargetMode="Externa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8">
            <a:extLst>
              <a:ext uri="{FF2B5EF4-FFF2-40B4-BE49-F238E27FC236}">
                <a16:creationId xmlns:a16="http://schemas.microsoft.com/office/drawing/2014/main" id="{8A95209C-5275-4E15-8EA7-7F42980ABF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3" descr="Foggy landscape of mountains reflecting onto a lake at twilight">
            <a:extLst>
              <a:ext uri="{FF2B5EF4-FFF2-40B4-BE49-F238E27FC236}">
                <a16:creationId xmlns:a16="http://schemas.microsoft.com/office/drawing/2014/main" id="{58713266-5B48-4F76-8146-4BAF2C1E0E5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4546" r="-1" b="11162"/>
          <a:stretch/>
        </p:blipFill>
        <p:spPr>
          <a:xfrm>
            <a:off x="20" y="10"/>
            <a:ext cx="12188931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4D8B0CD-81AD-4D9E-9CC9-72AB818324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7048" y="1124712"/>
            <a:ext cx="9144000" cy="306324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Just the Facts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817CE9-6076-497D-B1BD-F19EDEC1C9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7048" y="4599432"/>
            <a:ext cx="9144000" cy="1227520"/>
          </a:xfrm>
        </p:spPr>
        <p:txBody>
          <a:bodyPr>
            <a:normAutofit/>
          </a:bodyPr>
          <a:lstStyle/>
          <a:p>
            <a:pPr algn="ctr"/>
            <a:r>
              <a:rPr lang="en-US" sz="3200" dirty="0"/>
              <a:t>Identifying Fact from Opinion</a:t>
            </a:r>
          </a:p>
        </p:txBody>
      </p:sp>
      <p:sp>
        <p:nvSpPr>
          <p:cNvPr id="17" name="Rectangle 6">
            <a:extLst>
              <a:ext uri="{FF2B5EF4-FFF2-40B4-BE49-F238E27FC236}">
                <a16:creationId xmlns:a16="http://schemas.microsoft.com/office/drawing/2014/main" id="{4F2ED431-E304-4FF0-9F4E-032783C9D6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838200" y="720953"/>
            <a:ext cx="10515600" cy="5416094"/>
          </a:xfrm>
          <a:custGeom>
            <a:avLst/>
            <a:gdLst>
              <a:gd name="connsiteX0" fmla="*/ 0 w 10515600"/>
              <a:gd name="connsiteY0" fmla="*/ 0 h 5416094"/>
              <a:gd name="connsiteX1" fmla="*/ 552069 w 10515600"/>
              <a:gd name="connsiteY1" fmla="*/ 0 h 5416094"/>
              <a:gd name="connsiteX2" fmla="*/ 893826 w 10515600"/>
              <a:gd name="connsiteY2" fmla="*/ 0 h 5416094"/>
              <a:gd name="connsiteX3" fmla="*/ 1761363 w 10515600"/>
              <a:gd name="connsiteY3" fmla="*/ 0 h 5416094"/>
              <a:gd name="connsiteX4" fmla="*/ 2313432 w 10515600"/>
              <a:gd name="connsiteY4" fmla="*/ 0 h 5416094"/>
              <a:gd name="connsiteX5" fmla="*/ 2865501 w 10515600"/>
              <a:gd name="connsiteY5" fmla="*/ 0 h 5416094"/>
              <a:gd name="connsiteX6" fmla="*/ 3733038 w 10515600"/>
              <a:gd name="connsiteY6" fmla="*/ 0 h 5416094"/>
              <a:gd name="connsiteX7" fmla="*/ 4179951 w 10515600"/>
              <a:gd name="connsiteY7" fmla="*/ 0 h 5416094"/>
              <a:gd name="connsiteX8" fmla="*/ 5047488 w 10515600"/>
              <a:gd name="connsiteY8" fmla="*/ 0 h 5416094"/>
              <a:gd name="connsiteX9" fmla="*/ 5915025 w 10515600"/>
              <a:gd name="connsiteY9" fmla="*/ 0 h 5416094"/>
              <a:gd name="connsiteX10" fmla="*/ 6572250 w 10515600"/>
              <a:gd name="connsiteY10" fmla="*/ 0 h 5416094"/>
              <a:gd name="connsiteX11" fmla="*/ 7439787 w 10515600"/>
              <a:gd name="connsiteY11" fmla="*/ 0 h 5416094"/>
              <a:gd name="connsiteX12" fmla="*/ 7991856 w 10515600"/>
              <a:gd name="connsiteY12" fmla="*/ 0 h 5416094"/>
              <a:gd name="connsiteX13" fmla="*/ 8543925 w 10515600"/>
              <a:gd name="connsiteY13" fmla="*/ 0 h 5416094"/>
              <a:gd name="connsiteX14" fmla="*/ 9306306 w 10515600"/>
              <a:gd name="connsiteY14" fmla="*/ 0 h 5416094"/>
              <a:gd name="connsiteX15" fmla="*/ 9858375 w 10515600"/>
              <a:gd name="connsiteY15" fmla="*/ 0 h 5416094"/>
              <a:gd name="connsiteX16" fmla="*/ 10515600 w 10515600"/>
              <a:gd name="connsiteY16" fmla="*/ 0 h 5416094"/>
              <a:gd name="connsiteX17" fmla="*/ 10515600 w 10515600"/>
              <a:gd name="connsiteY17" fmla="*/ 785334 h 5416094"/>
              <a:gd name="connsiteX18" fmla="*/ 10515600 w 10515600"/>
              <a:gd name="connsiteY18" fmla="*/ 1516506 h 5416094"/>
              <a:gd name="connsiteX19" fmla="*/ 10515600 w 10515600"/>
              <a:gd name="connsiteY19" fmla="*/ 2247679 h 5416094"/>
              <a:gd name="connsiteX20" fmla="*/ 10515600 w 10515600"/>
              <a:gd name="connsiteY20" fmla="*/ 2762208 h 5416094"/>
              <a:gd name="connsiteX21" fmla="*/ 10515600 w 10515600"/>
              <a:gd name="connsiteY21" fmla="*/ 3330898 h 5416094"/>
              <a:gd name="connsiteX22" fmla="*/ 10515600 w 10515600"/>
              <a:gd name="connsiteY22" fmla="*/ 4062071 h 5416094"/>
              <a:gd name="connsiteX23" fmla="*/ 10515600 w 10515600"/>
              <a:gd name="connsiteY23" fmla="*/ 4684921 h 5416094"/>
              <a:gd name="connsiteX24" fmla="*/ 10515600 w 10515600"/>
              <a:gd name="connsiteY24" fmla="*/ 5416094 h 5416094"/>
              <a:gd name="connsiteX25" fmla="*/ 9753219 w 10515600"/>
              <a:gd name="connsiteY25" fmla="*/ 5416094 h 5416094"/>
              <a:gd name="connsiteX26" fmla="*/ 9411462 w 10515600"/>
              <a:gd name="connsiteY26" fmla="*/ 5416094 h 5416094"/>
              <a:gd name="connsiteX27" fmla="*/ 8754237 w 10515600"/>
              <a:gd name="connsiteY27" fmla="*/ 5416094 h 5416094"/>
              <a:gd name="connsiteX28" fmla="*/ 8307324 w 10515600"/>
              <a:gd name="connsiteY28" fmla="*/ 5416094 h 5416094"/>
              <a:gd name="connsiteX29" fmla="*/ 7544943 w 10515600"/>
              <a:gd name="connsiteY29" fmla="*/ 5416094 h 5416094"/>
              <a:gd name="connsiteX30" fmla="*/ 7098030 w 10515600"/>
              <a:gd name="connsiteY30" fmla="*/ 5416094 h 5416094"/>
              <a:gd name="connsiteX31" fmla="*/ 6335649 w 10515600"/>
              <a:gd name="connsiteY31" fmla="*/ 5416094 h 5416094"/>
              <a:gd name="connsiteX32" fmla="*/ 5993892 w 10515600"/>
              <a:gd name="connsiteY32" fmla="*/ 5416094 h 5416094"/>
              <a:gd name="connsiteX33" fmla="*/ 5231511 w 10515600"/>
              <a:gd name="connsiteY33" fmla="*/ 5416094 h 5416094"/>
              <a:gd name="connsiteX34" fmla="*/ 4784598 w 10515600"/>
              <a:gd name="connsiteY34" fmla="*/ 5416094 h 5416094"/>
              <a:gd name="connsiteX35" fmla="*/ 4442841 w 10515600"/>
              <a:gd name="connsiteY35" fmla="*/ 5416094 h 5416094"/>
              <a:gd name="connsiteX36" fmla="*/ 3995928 w 10515600"/>
              <a:gd name="connsiteY36" fmla="*/ 5416094 h 5416094"/>
              <a:gd name="connsiteX37" fmla="*/ 3233547 w 10515600"/>
              <a:gd name="connsiteY37" fmla="*/ 5416094 h 5416094"/>
              <a:gd name="connsiteX38" fmla="*/ 2786634 w 10515600"/>
              <a:gd name="connsiteY38" fmla="*/ 5416094 h 5416094"/>
              <a:gd name="connsiteX39" fmla="*/ 2444877 w 10515600"/>
              <a:gd name="connsiteY39" fmla="*/ 5416094 h 5416094"/>
              <a:gd name="connsiteX40" fmla="*/ 1997964 w 10515600"/>
              <a:gd name="connsiteY40" fmla="*/ 5416094 h 5416094"/>
              <a:gd name="connsiteX41" fmla="*/ 1445895 w 10515600"/>
              <a:gd name="connsiteY41" fmla="*/ 5416094 h 5416094"/>
              <a:gd name="connsiteX42" fmla="*/ 788670 w 10515600"/>
              <a:gd name="connsiteY42" fmla="*/ 5416094 h 5416094"/>
              <a:gd name="connsiteX43" fmla="*/ 0 w 10515600"/>
              <a:gd name="connsiteY43" fmla="*/ 5416094 h 5416094"/>
              <a:gd name="connsiteX44" fmla="*/ 0 w 10515600"/>
              <a:gd name="connsiteY44" fmla="*/ 4630760 h 5416094"/>
              <a:gd name="connsiteX45" fmla="*/ 0 w 10515600"/>
              <a:gd name="connsiteY45" fmla="*/ 3953749 h 5416094"/>
              <a:gd name="connsiteX46" fmla="*/ 0 w 10515600"/>
              <a:gd name="connsiteY46" fmla="*/ 3276737 h 5416094"/>
              <a:gd name="connsiteX47" fmla="*/ 0 w 10515600"/>
              <a:gd name="connsiteY47" fmla="*/ 2599725 h 5416094"/>
              <a:gd name="connsiteX48" fmla="*/ 0 w 10515600"/>
              <a:gd name="connsiteY48" fmla="*/ 1922713 h 5416094"/>
              <a:gd name="connsiteX49" fmla="*/ 0 w 10515600"/>
              <a:gd name="connsiteY49" fmla="*/ 1299863 h 5416094"/>
              <a:gd name="connsiteX50" fmla="*/ 0 w 10515600"/>
              <a:gd name="connsiteY50" fmla="*/ 0 h 5416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10515600" h="5416094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24919" y="196329"/>
                  <a:pt x="10549062" y="488432"/>
                  <a:pt x="10515600" y="785334"/>
                </a:cubicBezTo>
                <a:cubicBezTo>
                  <a:pt x="10482138" y="1082236"/>
                  <a:pt x="10536385" y="1323726"/>
                  <a:pt x="10515600" y="1516506"/>
                </a:cubicBezTo>
                <a:cubicBezTo>
                  <a:pt x="10494815" y="1709286"/>
                  <a:pt x="10546328" y="2097632"/>
                  <a:pt x="10515600" y="2247679"/>
                </a:cubicBezTo>
                <a:cubicBezTo>
                  <a:pt x="10484872" y="2397726"/>
                  <a:pt x="10491771" y="2577292"/>
                  <a:pt x="10515600" y="2762208"/>
                </a:cubicBezTo>
                <a:cubicBezTo>
                  <a:pt x="10539429" y="2947124"/>
                  <a:pt x="10511007" y="3105736"/>
                  <a:pt x="10515600" y="3330898"/>
                </a:cubicBezTo>
                <a:cubicBezTo>
                  <a:pt x="10520194" y="3556060"/>
                  <a:pt x="10497393" y="3882611"/>
                  <a:pt x="10515600" y="4062071"/>
                </a:cubicBezTo>
                <a:cubicBezTo>
                  <a:pt x="10533807" y="4241531"/>
                  <a:pt x="10544791" y="4505155"/>
                  <a:pt x="10515600" y="4684921"/>
                </a:cubicBezTo>
                <a:cubicBezTo>
                  <a:pt x="10486410" y="4864687"/>
                  <a:pt x="10497356" y="5246484"/>
                  <a:pt x="10515600" y="5416094"/>
                </a:cubicBezTo>
                <a:cubicBezTo>
                  <a:pt x="10245623" y="5445692"/>
                  <a:pt x="10029676" y="5415505"/>
                  <a:pt x="9753219" y="5416094"/>
                </a:cubicBezTo>
                <a:cubicBezTo>
                  <a:pt x="9476762" y="5416683"/>
                  <a:pt x="9553148" y="5422760"/>
                  <a:pt x="9411462" y="5416094"/>
                </a:cubicBezTo>
                <a:cubicBezTo>
                  <a:pt x="9269776" y="5409428"/>
                  <a:pt x="8927709" y="5385012"/>
                  <a:pt x="8754237" y="5416094"/>
                </a:cubicBezTo>
                <a:cubicBezTo>
                  <a:pt x="8580766" y="5447176"/>
                  <a:pt x="8413264" y="5410024"/>
                  <a:pt x="8307324" y="5416094"/>
                </a:cubicBezTo>
                <a:cubicBezTo>
                  <a:pt x="8201384" y="5422164"/>
                  <a:pt x="7912690" y="5421686"/>
                  <a:pt x="7544943" y="5416094"/>
                </a:cubicBezTo>
                <a:cubicBezTo>
                  <a:pt x="7177196" y="5410502"/>
                  <a:pt x="7304235" y="5418502"/>
                  <a:pt x="7098030" y="5416094"/>
                </a:cubicBezTo>
                <a:cubicBezTo>
                  <a:pt x="6891825" y="5413686"/>
                  <a:pt x="6541479" y="5434609"/>
                  <a:pt x="6335649" y="5416094"/>
                </a:cubicBezTo>
                <a:cubicBezTo>
                  <a:pt x="6129819" y="5397579"/>
                  <a:pt x="6106541" y="5402791"/>
                  <a:pt x="5993892" y="5416094"/>
                </a:cubicBezTo>
                <a:cubicBezTo>
                  <a:pt x="5881243" y="5429397"/>
                  <a:pt x="5545248" y="5437743"/>
                  <a:pt x="5231511" y="5416094"/>
                </a:cubicBezTo>
                <a:cubicBezTo>
                  <a:pt x="4917774" y="5394445"/>
                  <a:pt x="4963237" y="5426599"/>
                  <a:pt x="4784598" y="5416094"/>
                </a:cubicBezTo>
                <a:cubicBezTo>
                  <a:pt x="4605959" y="5405589"/>
                  <a:pt x="4605904" y="5406658"/>
                  <a:pt x="4442841" y="5416094"/>
                </a:cubicBezTo>
                <a:cubicBezTo>
                  <a:pt x="4279778" y="5425530"/>
                  <a:pt x="4177180" y="5426138"/>
                  <a:pt x="3995928" y="5416094"/>
                </a:cubicBezTo>
                <a:cubicBezTo>
                  <a:pt x="3814676" y="5406050"/>
                  <a:pt x="3516440" y="5429234"/>
                  <a:pt x="3233547" y="5416094"/>
                </a:cubicBezTo>
                <a:cubicBezTo>
                  <a:pt x="2950654" y="5402954"/>
                  <a:pt x="2884354" y="5436103"/>
                  <a:pt x="2786634" y="5416094"/>
                </a:cubicBezTo>
                <a:cubicBezTo>
                  <a:pt x="2688914" y="5396085"/>
                  <a:pt x="2522958" y="5423232"/>
                  <a:pt x="2444877" y="5416094"/>
                </a:cubicBezTo>
                <a:cubicBezTo>
                  <a:pt x="2366796" y="5408956"/>
                  <a:pt x="2104768" y="5395479"/>
                  <a:pt x="1997964" y="5416094"/>
                </a:cubicBezTo>
                <a:cubicBezTo>
                  <a:pt x="1891160" y="5436709"/>
                  <a:pt x="1573016" y="5412376"/>
                  <a:pt x="1445895" y="5416094"/>
                </a:cubicBezTo>
                <a:cubicBezTo>
                  <a:pt x="1318774" y="5419812"/>
                  <a:pt x="986443" y="5400529"/>
                  <a:pt x="788670" y="5416094"/>
                </a:cubicBezTo>
                <a:cubicBezTo>
                  <a:pt x="590897" y="5431659"/>
                  <a:pt x="363709" y="5381266"/>
                  <a:pt x="0" y="5416094"/>
                </a:cubicBezTo>
                <a:cubicBezTo>
                  <a:pt x="-22973" y="5218643"/>
                  <a:pt x="-26699" y="5010779"/>
                  <a:pt x="0" y="4630760"/>
                </a:cubicBezTo>
                <a:cubicBezTo>
                  <a:pt x="26699" y="4250741"/>
                  <a:pt x="-15389" y="4196664"/>
                  <a:pt x="0" y="3953749"/>
                </a:cubicBezTo>
                <a:cubicBezTo>
                  <a:pt x="15389" y="3710834"/>
                  <a:pt x="468" y="3611311"/>
                  <a:pt x="0" y="3276737"/>
                </a:cubicBezTo>
                <a:cubicBezTo>
                  <a:pt x="-468" y="2942163"/>
                  <a:pt x="15360" y="2781998"/>
                  <a:pt x="0" y="2599725"/>
                </a:cubicBezTo>
                <a:cubicBezTo>
                  <a:pt x="-15360" y="2417452"/>
                  <a:pt x="14816" y="2100232"/>
                  <a:pt x="0" y="1922713"/>
                </a:cubicBezTo>
                <a:cubicBezTo>
                  <a:pt x="-14816" y="1745194"/>
                  <a:pt x="-24648" y="1604167"/>
                  <a:pt x="0" y="1299863"/>
                </a:cubicBezTo>
                <a:cubicBezTo>
                  <a:pt x="24648" y="995559"/>
                  <a:pt x="2182" y="279525"/>
                  <a:pt x="0" y="0"/>
                </a:cubicBezTo>
                <a:close/>
              </a:path>
            </a:pathLst>
          </a:custGeom>
          <a:noFill/>
          <a:ln w="571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6">
            <a:extLst>
              <a:ext uri="{FF2B5EF4-FFF2-40B4-BE49-F238E27FC236}">
                <a16:creationId xmlns:a16="http://schemas.microsoft.com/office/drawing/2014/main" id="{4E87FCFB-2CCE-460D-B3DD-557C8BD1B9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4206" y="441942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03970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FD378B-C4D3-4828-80CB-E1B05D5385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No, You’re Not Entitled to Your Opinion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9840AA-30EC-48E0-8971-7AC324C305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You are only entitled to what you can argue for</a:t>
            </a:r>
          </a:p>
          <a:p>
            <a:r>
              <a:rPr lang="en-US" dirty="0"/>
              <a:t>Some opinions </a:t>
            </a:r>
            <a:r>
              <a:rPr lang="en-US" u="sng" dirty="0"/>
              <a:t>can</a:t>
            </a:r>
            <a:r>
              <a:rPr lang="en-US" dirty="0"/>
              <a:t> be proven wrong</a:t>
            </a:r>
          </a:p>
          <a:p>
            <a:r>
              <a:rPr lang="en-US" dirty="0"/>
              <a:t>Opinions are often used to shelter beliefs that should have been abandoned after seeing new evidence or listening to the factual experiences of others</a:t>
            </a:r>
          </a:p>
          <a:p>
            <a:r>
              <a:rPr lang="en-US" dirty="0"/>
              <a:t>You are entitled to </a:t>
            </a:r>
            <a:r>
              <a:rPr lang="en-US" b="1" dirty="0"/>
              <a:t>hold</a:t>
            </a:r>
            <a:r>
              <a:rPr lang="en-US" dirty="0"/>
              <a:t> any opinion you’d like, but that doesn’t mean those opinions</a:t>
            </a:r>
          </a:p>
          <a:p>
            <a:pPr lvl="1"/>
            <a:r>
              <a:rPr lang="en-US" dirty="0"/>
              <a:t>Should be treated as factual reality, unless with sufficient support</a:t>
            </a:r>
          </a:p>
          <a:p>
            <a:pPr lvl="1"/>
            <a:r>
              <a:rPr lang="en-US" dirty="0"/>
              <a:t>Should be measure equally against facts</a:t>
            </a:r>
          </a:p>
        </p:txBody>
      </p:sp>
    </p:spTree>
    <p:extLst>
      <p:ext uri="{BB962C8B-B14F-4D97-AF65-F5344CB8AC3E}">
        <p14:creationId xmlns:p14="http://schemas.microsoft.com/office/powerpoint/2010/main" val="28940611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6">
            <a:extLst>
              <a:ext uri="{FF2B5EF4-FFF2-40B4-BE49-F238E27FC236}">
                <a16:creationId xmlns:a16="http://schemas.microsoft.com/office/drawing/2014/main" id="{DA381740-063A-41A4-836D-85D14980EE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32D45EE4-C4F0-4F72-B1C6-39F596D138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7">
            <a:extLst>
              <a:ext uri="{FF2B5EF4-FFF2-40B4-BE49-F238E27FC236}">
                <a16:creationId xmlns:a16="http://schemas.microsoft.com/office/drawing/2014/main" id="{8C459BAD-4279-4A9D-B0C5-662C5F5ED2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3203463" y="-2060461"/>
            <a:ext cx="5649003" cy="10651671"/>
          </a:xfrm>
          <a:custGeom>
            <a:avLst/>
            <a:gdLst>
              <a:gd name="connsiteX0" fmla="*/ 0 w 5649003"/>
              <a:gd name="connsiteY0" fmla="*/ 5325836 h 10651671"/>
              <a:gd name="connsiteX1" fmla="*/ 2824502 w 5649003"/>
              <a:gd name="connsiteY1" fmla="*/ 0 h 10651671"/>
              <a:gd name="connsiteX2" fmla="*/ 5649004 w 5649003"/>
              <a:gd name="connsiteY2" fmla="*/ 5325836 h 10651671"/>
              <a:gd name="connsiteX3" fmla="*/ 2824502 w 5649003"/>
              <a:gd name="connsiteY3" fmla="*/ 10651672 h 10651671"/>
              <a:gd name="connsiteX4" fmla="*/ 0 w 5649003"/>
              <a:gd name="connsiteY4" fmla="*/ 5325836 h 106516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49003" h="10651671" fill="none" extrusionOk="0">
                <a:moveTo>
                  <a:pt x="0" y="5325836"/>
                </a:moveTo>
                <a:cubicBezTo>
                  <a:pt x="186946" y="2320485"/>
                  <a:pt x="1438121" y="-52385"/>
                  <a:pt x="2824502" y="0"/>
                </a:cubicBezTo>
                <a:cubicBezTo>
                  <a:pt x="4703838" y="-43168"/>
                  <a:pt x="5583840" y="2369660"/>
                  <a:pt x="5649004" y="5325836"/>
                </a:cubicBezTo>
                <a:cubicBezTo>
                  <a:pt x="5518761" y="8289338"/>
                  <a:pt x="4285196" y="10894014"/>
                  <a:pt x="2824502" y="10651672"/>
                </a:cubicBezTo>
                <a:cubicBezTo>
                  <a:pt x="1536945" y="11016699"/>
                  <a:pt x="142947" y="8418643"/>
                  <a:pt x="0" y="5325836"/>
                </a:cubicBezTo>
                <a:close/>
              </a:path>
              <a:path w="5649003" h="10651671" stroke="0" extrusionOk="0">
                <a:moveTo>
                  <a:pt x="0" y="5325836"/>
                </a:moveTo>
                <a:cubicBezTo>
                  <a:pt x="-54350" y="2332108"/>
                  <a:pt x="1351726" y="167869"/>
                  <a:pt x="2824502" y="0"/>
                </a:cubicBezTo>
                <a:cubicBezTo>
                  <a:pt x="4182679" y="-143942"/>
                  <a:pt x="5672665" y="2549517"/>
                  <a:pt x="5649004" y="5325836"/>
                </a:cubicBezTo>
                <a:cubicBezTo>
                  <a:pt x="5518596" y="8280244"/>
                  <a:pt x="4081190" y="10622204"/>
                  <a:pt x="2824502" y="10651672"/>
                </a:cubicBezTo>
                <a:cubicBezTo>
                  <a:pt x="1216708" y="10537144"/>
                  <a:pt x="-100850" y="8264979"/>
                  <a:pt x="0" y="5325836"/>
                </a:cubicBezTo>
                <a:close/>
              </a:path>
            </a:pathLst>
          </a:custGeom>
          <a:solidFill>
            <a:srgbClr val="C39790"/>
          </a:solidFill>
          <a:ln w="57150">
            <a:solidFill>
              <a:srgbClr val="C39790"/>
            </a:solidFill>
            <a:extLst>
              <a:ext uri="{C807C97D-BFC1-408E-A445-0C87EB9F89A2}">
                <ask:lineSketchStyleProps xmlns:ask="http://schemas.microsoft.com/office/drawing/2018/sketchyshapes" sd="63743190">
                  <a:prstGeom prst="ellipse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D66ABE6-9118-456A-B4A8-B9D8E1C203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6544" y="1911096"/>
            <a:ext cx="8055864" cy="2076651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ctr"/>
            <a:r>
              <a:rPr lang="en-US" dirty="0">
                <a:solidFill>
                  <a:srgbClr val="FFFFFF"/>
                </a:solidFill>
              </a:rPr>
              <a:t>Test Your Knowledge!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CDF37FB-5745-401F-A99D-1C1EBC7BD7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227832" y="4353507"/>
            <a:ext cx="5733288" cy="932688"/>
          </a:xfrm>
        </p:spPr>
        <p:txBody>
          <a:bodyPr vert="horz" lIns="91440" tIns="45720" rIns="91440" bIns="45720" rtlCol="0">
            <a:normAutofit/>
          </a:bodyPr>
          <a:lstStyle/>
          <a:p>
            <a:pPr algn="ctr"/>
            <a:r>
              <a:rPr lang="en-US" sz="3200" dirty="0">
                <a:solidFill>
                  <a:srgbClr val="FFFFFF"/>
                </a:solidFill>
              </a:rPr>
              <a:t>Answer questions in Parts 2-4</a:t>
            </a:r>
          </a:p>
        </p:txBody>
      </p:sp>
      <p:sp>
        <p:nvSpPr>
          <p:cNvPr id="16" name="Rectangle 6">
            <a:extLst>
              <a:ext uri="{FF2B5EF4-FFF2-40B4-BE49-F238E27FC236}">
                <a16:creationId xmlns:a16="http://schemas.microsoft.com/office/drawing/2014/main" id="{0953BC39-9D68-40BE-BF3C-5C4EB782AF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4206" y="4173498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rgbClr val="FFFFFF"/>
          </a:solidFill>
          <a:ln w="38100" cap="rnd">
            <a:solidFill>
              <a:srgbClr val="FFFFFF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519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7">
            <a:extLst>
              <a:ext uri="{FF2B5EF4-FFF2-40B4-BE49-F238E27FC236}">
                <a16:creationId xmlns:a16="http://schemas.microsoft.com/office/drawing/2014/main" id="{EBDD1931-9E86-4402-9A68-33A2D9EF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711671EB-9B2E-4E39-94FF-2BA8B0B45E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22FC64A3-62BF-47FB-A545-7A43E36535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4745565" y="-4745566"/>
            <a:ext cx="2700870" cy="12192000"/>
          </a:xfrm>
          <a:custGeom>
            <a:avLst/>
            <a:gdLst>
              <a:gd name="connsiteX0" fmla="*/ 0 w 2700870"/>
              <a:gd name="connsiteY0" fmla="*/ 0 h 12192000"/>
              <a:gd name="connsiteX1" fmla="*/ 0 w 2700870"/>
              <a:gd name="connsiteY1" fmla="*/ 12192000 h 12192000"/>
              <a:gd name="connsiteX2" fmla="*/ 2661694 w 2700870"/>
              <a:gd name="connsiteY2" fmla="*/ 12192000 h 12192000"/>
              <a:gd name="connsiteX3" fmla="*/ 2632716 w 2700870"/>
              <a:gd name="connsiteY3" fmla="*/ 11941855 h 12192000"/>
              <a:gd name="connsiteX4" fmla="*/ 2605238 w 2700870"/>
              <a:gd name="connsiteY4" fmla="*/ 10895781 h 12192000"/>
              <a:gd name="connsiteX5" fmla="*/ 2672927 w 2700870"/>
              <a:gd name="connsiteY5" fmla="*/ 9729981 h 12192000"/>
              <a:gd name="connsiteX6" fmla="*/ 2672927 w 2700870"/>
              <a:gd name="connsiteY6" fmla="*/ 9349685 h 12192000"/>
              <a:gd name="connsiteX7" fmla="*/ 2665256 w 2700870"/>
              <a:gd name="connsiteY7" fmla="*/ 8947869 h 12192000"/>
              <a:gd name="connsiteX8" fmla="*/ 2666835 w 2700870"/>
              <a:gd name="connsiteY8" fmla="*/ 7719557 h 12192000"/>
              <a:gd name="connsiteX9" fmla="*/ 2648109 w 2700870"/>
              <a:gd name="connsiteY9" fmla="*/ 6285351 h 12192000"/>
              <a:gd name="connsiteX10" fmla="*/ 2672476 w 2700870"/>
              <a:gd name="connsiteY10" fmla="*/ 5314115 h 12192000"/>
              <a:gd name="connsiteX11" fmla="*/ 2662774 w 2700870"/>
              <a:gd name="connsiteY11" fmla="*/ 4956020 h 12192000"/>
              <a:gd name="connsiteX12" fmla="*/ 2679020 w 2700870"/>
              <a:gd name="connsiteY12" fmla="*/ 4142653 h 12192000"/>
              <a:gd name="connsiteX13" fmla="*/ 2681951 w 2700870"/>
              <a:gd name="connsiteY13" fmla="*/ 3198141 h 12192000"/>
              <a:gd name="connsiteX14" fmla="*/ 2632541 w 2700870"/>
              <a:gd name="connsiteY14" fmla="*/ 1982283 h 12192000"/>
              <a:gd name="connsiteX15" fmla="*/ 2667512 w 2700870"/>
              <a:gd name="connsiteY15" fmla="*/ 1445702 h 12192000"/>
              <a:gd name="connsiteX16" fmla="*/ 2660518 w 2700870"/>
              <a:gd name="connsiteY16" fmla="*/ 750797 h 12192000"/>
              <a:gd name="connsiteX17" fmla="*/ 2651539 w 2700870"/>
              <a:gd name="connsiteY17" fmla="*/ 168769 h 12192000"/>
              <a:gd name="connsiteX18" fmla="*/ 2668618 w 2700870"/>
              <a:gd name="connsiteY18" fmla="*/ 0 h 12192000"/>
              <a:gd name="connsiteX19" fmla="*/ 781493 w 2700870"/>
              <a:gd name="connsiteY19" fmla="*/ 0 h 12192000"/>
              <a:gd name="connsiteX20" fmla="*/ 409569 w 2700870"/>
              <a:gd name="connsiteY20" fmla="*/ 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700870" h="12192000">
                <a:moveTo>
                  <a:pt x="0" y="0"/>
                </a:moveTo>
                <a:lnTo>
                  <a:pt x="0" y="12192000"/>
                </a:lnTo>
                <a:lnTo>
                  <a:pt x="2661694" y="12192000"/>
                </a:lnTo>
                <a:lnTo>
                  <a:pt x="2632716" y="11941855"/>
                </a:lnTo>
                <a:cubicBezTo>
                  <a:pt x="2602362" y="11594183"/>
                  <a:pt x="2599485" y="11245047"/>
                  <a:pt x="2605238" y="10895781"/>
                </a:cubicBezTo>
                <a:cubicBezTo>
                  <a:pt x="2611558" y="10506425"/>
                  <a:pt x="2629380" y="10117297"/>
                  <a:pt x="2672927" y="9729981"/>
                </a:cubicBezTo>
                <a:cubicBezTo>
                  <a:pt x="2684548" y="9603480"/>
                  <a:pt x="2684548" y="9476187"/>
                  <a:pt x="2672927" y="9349685"/>
                </a:cubicBezTo>
                <a:cubicBezTo>
                  <a:pt x="2663496" y="9215958"/>
                  <a:pt x="2660924" y="9081848"/>
                  <a:pt x="2665256" y="8947869"/>
                </a:cubicBezTo>
                <a:cubicBezTo>
                  <a:pt x="2678116" y="8538360"/>
                  <a:pt x="2648559" y="8128618"/>
                  <a:pt x="2666835" y="7719557"/>
                </a:cubicBezTo>
                <a:cubicBezTo>
                  <a:pt x="2688269" y="7240958"/>
                  <a:pt x="2663226" y="6763493"/>
                  <a:pt x="2648109" y="6285351"/>
                </a:cubicBezTo>
                <a:cubicBezTo>
                  <a:pt x="2637956" y="5961455"/>
                  <a:pt x="2631636" y="5637330"/>
                  <a:pt x="2672476" y="5314115"/>
                </a:cubicBezTo>
                <a:cubicBezTo>
                  <a:pt x="2687594" y="5195204"/>
                  <a:pt x="2674732" y="5074932"/>
                  <a:pt x="2662774" y="4956020"/>
                </a:cubicBezTo>
                <a:cubicBezTo>
                  <a:pt x="2635699" y="4683988"/>
                  <a:pt x="2650591" y="4413093"/>
                  <a:pt x="2679020" y="4142653"/>
                </a:cubicBezTo>
                <a:cubicBezTo>
                  <a:pt x="2712412" y="3827814"/>
                  <a:pt x="2702710" y="3513204"/>
                  <a:pt x="2681951" y="3198141"/>
                </a:cubicBezTo>
                <a:cubicBezTo>
                  <a:pt x="2655103" y="2793383"/>
                  <a:pt x="2621257" y="2389987"/>
                  <a:pt x="2632541" y="1982283"/>
                </a:cubicBezTo>
                <a:cubicBezTo>
                  <a:pt x="2637279" y="1803119"/>
                  <a:pt x="2653299" y="1624412"/>
                  <a:pt x="2667512" y="1445702"/>
                </a:cubicBezTo>
                <a:cubicBezTo>
                  <a:pt x="2682111" y="1214217"/>
                  <a:pt x="2679764" y="981948"/>
                  <a:pt x="2660518" y="750797"/>
                </a:cubicBezTo>
                <a:cubicBezTo>
                  <a:pt x="2647658" y="556628"/>
                  <a:pt x="2639366" y="362460"/>
                  <a:pt x="2651539" y="168769"/>
                </a:cubicBezTo>
                <a:lnTo>
                  <a:pt x="2668618" y="0"/>
                </a:lnTo>
                <a:lnTo>
                  <a:pt x="781493" y="0"/>
                </a:lnTo>
                <a:lnTo>
                  <a:pt x="409569" y="0"/>
                </a:lnTo>
                <a:close/>
              </a:path>
            </a:pathLst>
          </a:custGeom>
          <a:solidFill>
            <a:srgbClr val="C397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A0F23DC9-EAE7-403B-A748-27BF4C2C12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0880" y="786384"/>
            <a:ext cx="3941064" cy="16002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400" dirty="0">
                <a:solidFill>
                  <a:schemeClr val="bg1"/>
                </a:solidFill>
              </a:rPr>
              <a:t>Then how do we debate anything?!</a:t>
            </a:r>
          </a:p>
        </p:txBody>
      </p:sp>
      <p:sp>
        <p:nvSpPr>
          <p:cNvPr id="19" name="Rectangle 22">
            <a:extLst>
              <a:ext uri="{FF2B5EF4-FFF2-40B4-BE49-F238E27FC236}">
                <a16:creationId xmlns:a16="http://schemas.microsoft.com/office/drawing/2014/main" id="{535742DD-1B16-4E9D-B715-0D74B4574A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14992" y="786384"/>
            <a:ext cx="18288" cy="1600200"/>
          </a:xfrm>
          <a:custGeom>
            <a:avLst/>
            <a:gdLst>
              <a:gd name="connsiteX0" fmla="*/ 0 w 18288"/>
              <a:gd name="connsiteY0" fmla="*/ 0 h 1600200"/>
              <a:gd name="connsiteX1" fmla="*/ 18288 w 18288"/>
              <a:gd name="connsiteY1" fmla="*/ 0 h 1600200"/>
              <a:gd name="connsiteX2" fmla="*/ 18288 w 18288"/>
              <a:gd name="connsiteY2" fmla="*/ 549402 h 1600200"/>
              <a:gd name="connsiteX3" fmla="*/ 18288 w 18288"/>
              <a:gd name="connsiteY3" fmla="*/ 1114806 h 1600200"/>
              <a:gd name="connsiteX4" fmla="*/ 18288 w 18288"/>
              <a:gd name="connsiteY4" fmla="*/ 1600200 h 1600200"/>
              <a:gd name="connsiteX5" fmla="*/ 0 w 18288"/>
              <a:gd name="connsiteY5" fmla="*/ 1600200 h 1600200"/>
              <a:gd name="connsiteX6" fmla="*/ 0 w 18288"/>
              <a:gd name="connsiteY6" fmla="*/ 1066800 h 1600200"/>
              <a:gd name="connsiteX7" fmla="*/ 0 w 18288"/>
              <a:gd name="connsiteY7" fmla="*/ 517398 h 1600200"/>
              <a:gd name="connsiteX8" fmla="*/ 0 w 18288"/>
              <a:gd name="connsiteY8" fmla="*/ 0 h 1600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288" h="1600200" fill="none" extrusionOk="0">
                <a:moveTo>
                  <a:pt x="0" y="0"/>
                </a:moveTo>
                <a:cubicBezTo>
                  <a:pt x="4865" y="374"/>
                  <a:pt x="13608" y="53"/>
                  <a:pt x="18288" y="0"/>
                </a:cubicBezTo>
                <a:cubicBezTo>
                  <a:pt x="23286" y="215154"/>
                  <a:pt x="-6672" y="375145"/>
                  <a:pt x="18288" y="549402"/>
                </a:cubicBezTo>
                <a:cubicBezTo>
                  <a:pt x="43248" y="723659"/>
                  <a:pt x="44414" y="873011"/>
                  <a:pt x="18288" y="1114806"/>
                </a:cubicBezTo>
                <a:cubicBezTo>
                  <a:pt x="-7838" y="1356601"/>
                  <a:pt x="13030" y="1360490"/>
                  <a:pt x="18288" y="1600200"/>
                </a:cubicBezTo>
                <a:cubicBezTo>
                  <a:pt x="10638" y="1600772"/>
                  <a:pt x="4111" y="1599793"/>
                  <a:pt x="0" y="1600200"/>
                </a:cubicBezTo>
                <a:cubicBezTo>
                  <a:pt x="-6890" y="1375807"/>
                  <a:pt x="21339" y="1304563"/>
                  <a:pt x="0" y="1066800"/>
                </a:cubicBezTo>
                <a:cubicBezTo>
                  <a:pt x="-21339" y="829037"/>
                  <a:pt x="-23009" y="689986"/>
                  <a:pt x="0" y="517398"/>
                </a:cubicBezTo>
                <a:cubicBezTo>
                  <a:pt x="23009" y="344810"/>
                  <a:pt x="-9921" y="122345"/>
                  <a:pt x="0" y="0"/>
                </a:cubicBezTo>
                <a:close/>
              </a:path>
              <a:path w="18288" h="1600200" stroke="0" extrusionOk="0">
                <a:moveTo>
                  <a:pt x="0" y="0"/>
                </a:moveTo>
                <a:cubicBezTo>
                  <a:pt x="5341" y="9"/>
                  <a:pt x="11148" y="-611"/>
                  <a:pt x="18288" y="0"/>
                </a:cubicBezTo>
                <a:cubicBezTo>
                  <a:pt x="31387" y="104987"/>
                  <a:pt x="17137" y="300374"/>
                  <a:pt x="18288" y="485394"/>
                </a:cubicBezTo>
                <a:cubicBezTo>
                  <a:pt x="19439" y="670414"/>
                  <a:pt x="37394" y="922400"/>
                  <a:pt x="18288" y="1050798"/>
                </a:cubicBezTo>
                <a:cubicBezTo>
                  <a:pt x="-818" y="1179196"/>
                  <a:pt x="6556" y="1394957"/>
                  <a:pt x="18288" y="1600200"/>
                </a:cubicBezTo>
                <a:cubicBezTo>
                  <a:pt x="12642" y="1600430"/>
                  <a:pt x="3803" y="1599869"/>
                  <a:pt x="0" y="1600200"/>
                </a:cubicBezTo>
                <a:cubicBezTo>
                  <a:pt x="10832" y="1355159"/>
                  <a:pt x="-10163" y="1159269"/>
                  <a:pt x="0" y="1034796"/>
                </a:cubicBezTo>
                <a:cubicBezTo>
                  <a:pt x="10163" y="910323"/>
                  <a:pt x="5178" y="626710"/>
                  <a:pt x="0" y="469392"/>
                </a:cubicBezTo>
                <a:cubicBezTo>
                  <a:pt x="-5178" y="312074"/>
                  <a:pt x="20387" y="137476"/>
                  <a:pt x="0" y="0"/>
                </a:cubicBezTo>
                <a:close/>
              </a:path>
            </a:pathLst>
          </a:custGeom>
          <a:solidFill>
            <a:schemeClr val="bg1"/>
          </a:solidFill>
          <a:ln w="34925">
            <a:solidFill>
              <a:schemeClr val="bg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5FFFF63-B784-4F09-9072-15D91B6F92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654295" y="786384"/>
            <a:ext cx="6894576" cy="16002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en-US" sz="3600" dirty="0">
                <a:solidFill>
                  <a:schemeClr val="bg1"/>
                </a:solidFill>
              </a:rPr>
              <a:t>In order to have logical value, opinions should be centered around implications and applications, and supported by fact</a:t>
            </a:r>
          </a:p>
          <a:p>
            <a:endParaRPr lang="en-US" sz="2000" dirty="0">
              <a:solidFill>
                <a:schemeClr val="bg1"/>
              </a:solidFill>
            </a:endParaRPr>
          </a:p>
        </p:txBody>
      </p:sp>
      <p:pic>
        <p:nvPicPr>
          <p:cNvPr id="7" name="gHbYJfwFgOU">
            <a:extLst>
              <a:ext uri="{FF2B5EF4-FFF2-40B4-BE49-F238E27FC236}">
                <a16:creationId xmlns:a16="http://schemas.microsoft.com/office/drawing/2014/main" id="{02C639C7-5E90-4A20-BE93-E3C76ADB9C90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922716" y="2999056"/>
            <a:ext cx="4719956" cy="3539967"/>
          </a:xfrm>
          <a:prstGeom prst="rect">
            <a:avLst/>
          </a:prstGeom>
        </p:spPr>
      </p:pic>
      <p:pic>
        <p:nvPicPr>
          <p:cNvPr id="8" name="z6kgvhG3AkI">
            <a:extLst>
              <a:ext uri="{FF2B5EF4-FFF2-40B4-BE49-F238E27FC236}">
                <a16:creationId xmlns:a16="http://schemas.microsoft.com/office/drawing/2014/main" id="{9561EAEA-4D7B-4D71-839B-75A77CBB5D37}"/>
              </a:ext>
            </a:extLst>
          </p:cNvPr>
          <p:cNvPicPr>
            <a:picLocks noGrp="1" noRot="1" noChangeAspect="1"/>
          </p:cNvPicPr>
          <p:nvPr>
            <p:ph sz="half" idx="2"/>
            <a:videoFile r:link="rId2"/>
          </p:nvPr>
        </p:nvPicPr>
        <p:blipFill>
          <a:blip r:embed="rId5"/>
          <a:stretch>
            <a:fillRect/>
          </a:stretch>
        </p:blipFill>
        <p:spPr>
          <a:xfrm>
            <a:off x="6537133" y="2999056"/>
            <a:ext cx="4719956" cy="3539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71130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0682C-ACB0-47E5-8FD2-7F4A9D9DC3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Adding value to opinions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CEEE54-5F31-4E72-805C-EF24F9E4847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/>
              <a:t>I believe tuna fish is a better lunch than yogurt.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In my experience, it rains more in Florida than in Washington.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Black holes hold the key to faster than light travel.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I believe thoughts and prayers do have value, even if they aren’t the only solution. 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I don’t believe it is appropriate to teach children creationism in a contemporary science class.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A46593-76F2-407E-8E54-F6A63C0D9EE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Tuna fish provides nearly double the protein of a standard serving of yogurt, making it a better lunch choice to keep your body fueled throughout the afternoon.</a:t>
            </a:r>
          </a:p>
          <a:p>
            <a:r>
              <a:rPr lang="en-US" dirty="0"/>
              <a:t>Despite tuna’s higher protein levels, yogurt has a significantly lower impact of the environment due to the lack of </a:t>
            </a:r>
            <a:r>
              <a:rPr lang="en-US" dirty="0" err="1"/>
              <a:t>hydrofarming</a:t>
            </a:r>
            <a:r>
              <a:rPr lang="en-US" dirty="0"/>
              <a:t> and the rate at which yogurt can be produced. Opting for yogurt instead of tuna at lunch can help create a better world. </a:t>
            </a:r>
          </a:p>
        </p:txBody>
      </p:sp>
    </p:spTree>
    <p:extLst>
      <p:ext uri="{BB962C8B-B14F-4D97-AF65-F5344CB8AC3E}">
        <p14:creationId xmlns:p14="http://schemas.microsoft.com/office/powerpoint/2010/main" val="2738373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6">
            <a:extLst>
              <a:ext uri="{FF2B5EF4-FFF2-40B4-BE49-F238E27FC236}">
                <a16:creationId xmlns:a16="http://schemas.microsoft.com/office/drawing/2014/main" id="{DA381740-063A-41A4-836D-85D14980EE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32D45EE4-C4F0-4F72-B1C6-39F596D138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7">
            <a:extLst>
              <a:ext uri="{FF2B5EF4-FFF2-40B4-BE49-F238E27FC236}">
                <a16:creationId xmlns:a16="http://schemas.microsoft.com/office/drawing/2014/main" id="{8C459BAD-4279-4A9D-B0C5-662C5F5ED2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3203463" y="-2060461"/>
            <a:ext cx="5649003" cy="10651671"/>
          </a:xfrm>
          <a:custGeom>
            <a:avLst/>
            <a:gdLst>
              <a:gd name="connsiteX0" fmla="*/ 0 w 5649003"/>
              <a:gd name="connsiteY0" fmla="*/ 5325836 h 10651671"/>
              <a:gd name="connsiteX1" fmla="*/ 2824502 w 5649003"/>
              <a:gd name="connsiteY1" fmla="*/ 0 h 10651671"/>
              <a:gd name="connsiteX2" fmla="*/ 5649004 w 5649003"/>
              <a:gd name="connsiteY2" fmla="*/ 5325836 h 10651671"/>
              <a:gd name="connsiteX3" fmla="*/ 2824502 w 5649003"/>
              <a:gd name="connsiteY3" fmla="*/ 10651672 h 10651671"/>
              <a:gd name="connsiteX4" fmla="*/ 0 w 5649003"/>
              <a:gd name="connsiteY4" fmla="*/ 5325836 h 106516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49003" h="10651671" fill="none" extrusionOk="0">
                <a:moveTo>
                  <a:pt x="0" y="5325836"/>
                </a:moveTo>
                <a:cubicBezTo>
                  <a:pt x="186946" y="2320485"/>
                  <a:pt x="1438121" y="-52385"/>
                  <a:pt x="2824502" y="0"/>
                </a:cubicBezTo>
                <a:cubicBezTo>
                  <a:pt x="4703838" y="-43168"/>
                  <a:pt x="5583840" y="2369660"/>
                  <a:pt x="5649004" y="5325836"/>
                </a:cubicBezTo>
                <a:cubicBezTo>
                  <a:pt x="5518761" y="8289338"/>
                  <a:pt x="4285196" y="10894014"/>
                  <a:pt x="2824502" y="10651672"/>
                </a:cubicBezTo>
                <a:cubicBezTo>
                  <a:pt x="1536945" y="11016699"/>
                  <a:pt x="142947" y="8418643"/>
                  <a:pt x="0" y="5325836"/>
                </a:cubicBezTo>
                <a:close/>
              </a:path>
              <a:path w="5649003" h="10651671" stroke="0" extrusionOk="0">
                <a:moveTo>
                  <a:pt x="0" y="5325836"/>
                </a:moveTo>
                <a:cubicBezTo>
                  <a:pt x="-54350" y="2332108"/>
                  <a:pt x="1351726" y="167869"/>
                  <a:pt x="2824502" y="0"/>
                </a:cubicBezTo>
                <a:cubicBezTo>
                  <a:pt x="4182679" y="-143942"/>
                  <a:pt x="5672665" y="2549517"/>
                  <a:pt x="5649004" y="5325836"/>
                </a:cubicBezTo>
                <a:cubicBezTo>
                  <a:pt x="5518596" y="8280244"/>
                  <a:pt x="4081190" y="10622204"/>
                  <a:pt x="2824502" y="10651672"/>
                </a:cubicBezTo>
                <a:cubicBezTo>
                  <a:pt x="1216708" y="10537144"/>
                  <a:pt x="-100850" y="8264979"/>
                  <a:pt x="0" y="5325836"/>
                </a:cubicBezTo>
                <a:close/>
              </a:path>
            </a:pathLst>
          </a:custGeom>
          <a:solidFill>
            <a:srgbClr val="C39790"/>
          </a:solidFill>
          <a:ln w="57150">
            <a:solidFill>
              <a:srgbClr val="C39790"/>
            </a:solidFill>
            <a:extLst>
              <a:ext uri="{C807C97D-BFC1-408E-A445-0C87EB9F89A2}">
                <ask:lineSketchStyleProps xmlns:ask="http://schemas.microsoft.com/office/drawing/2018/sketchyshapes" sd="63743190">
                  <a:prstGeom prst="ellipse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AD43D481-2A03-4196-B9AA-31D2553E8F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6544" y="1911096"/>
            <a:ext cx="8055864" cy="2076651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dirty="0">
                <a:solidFill>
                  <a:srgbClr val="FFFFFF"/>
                </a:solidFill>
              </a:rPr>
              <a:t>Test Your Skills!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3633F488-41DF-4822-8303-6F8FE8C586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227832" y="4353507"/>
            <a:ext cx="5733288" cy="932688"/>
          </a:xfrm>
        </p:spPr>
        <p:txBody>
          <a:bodyPr vert="horz" lIns="91440" tIns="45720" rIns="91440" bIns="45720" rtlCol="0">
            <a:normAutofit/>
          </a:bodyPr>
          <a:lstStyle/>
          <a:p>
            <a:pPr algn="ctr"/>
            <a:r>
              <a:rPr lang="en-US" sz="3200" dirty="0">
                <a:solidFill>
                  <a:srgbClr val="FFFFFF"/>
                </a:solidFill>
              </a:rPr>
              <a:t>Answer the final quiz questions</a:t>
            </a:r>
          </a:p>
        </p:txBody>
      </p:sp>
      <p:sp>
        <p:nvSpPr>
          <p:cNvPr id="17" name="Rectangle 6">
            <a:extLst>
              <a:ext uri="{FF2B5EF4-FFF2-40B4-BE49-F238E27FC236}">
                <a16:creationId xmlns:a16="http://schemas.microsoft.com/office/drawing/2014/main" id="{0953BC39-9D68-40BE-BF3C-5C4EB782AF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4206" y="4173498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rgbClr val="FFFFFF"/>
          </a:solidFill>
          <a:ln w="38100" cap="rnd">
            <a:solidFill>
              <a:srgbClr val="FFFFFF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4388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752595-5DF0-4B93-B48D-4C1E053AC4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Overview and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41EBE2-BC61-4D7D-929B-74B1E1351D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0000"/>
                </a:solidFill>
                <a:effectLst/>
              </a:rPr>
              <a:t>identify the difference between </a:t>
            </a:r>
            <a:r>
              <a:rPr lang="en-US" sz="3200" b="1" dirty="0">
                <a:solidFill>
                  <a:srgbClr val="000000"/>
                </a:solidFill>
                <a:effectLst/>
              </a:rPr>
              <a:t>facts</a:t>
            </a:r>
            <a:r>
              <a:rPr lang="en-US" sz="3200" dirty="0">
                <a:solidFill>
                  <a:srgbClr val="000000"/>
                </a:solidFill>
                <a:effectLst/>
              </a:rPr>
              <a:t> and </a:t>
            </a:r>
            <a:r>
              <a:rPr lang="en-US" sz="3200" b="1" dirty="0">
                <a:solidFill>
                  <a:srgbClr val="000000"/>
                </a:solidFill>
                <a:effectLst/>
              </a:rPr>
              <a:t>factual statements</a:t>
            </a:r>
            <a:endParaRPr lang="en-US" sz="4400" b="1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0000"/>
                </a:solidFill>
                <a:effectLst/>
              </a:rPr>
              <a:t>understand how the concept of "</a:t>
            </a:r>
            <a:r>
              <a:rPr lang="en-US" sz="3200" b="1" dirty="0">
                <a:solidFill>
                  <a:srgbClr val="000000"/>
                </a:solidFill>
                <a:effectLst/>
              </a:rPr>
              <a:t>truth</a:t>
            </a:r>
            <a:r>
              <a:rPr lang="en-US" sz="3200" dirty="0">
                <a:solidFill>
                  <a:srgbClr val="000000"/>
                </a:solidFill>
                <a:effectLst/>
              </a:rPr>
              <a:t>" applies to what we know about facts</a:t>
            </a:r>
            <a:endParaRPr lang="en-US" sz="4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0000"/>
                </a:solidFill>
                <a:effectLst/>
              </a:rPr>
              <a:t>know when something moves from the realm of factual to </a:t>
            </a:r>
            <a:r>
              <a:rPr lang="en-US" sz="3200" b="1" dirty="0">
                <a:solidFill>
                  <a:srgbClr val="000000"/>
                </a:solidFill>
                <a:effectLst/>
              </a:rPr>
              <a:t>opinion-based statements</a:t>
            </a:r>
            <a:endParaRPr lang="en-US" sz="4400" b="1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0000"/>
                </a:solidFill>
                <a:effectLst/>
              </a:rPr>
              <a:t>apply the different </a:t>
            </a:r>
            <a:r>
              <a:rPr lang="en-US" sz="3200" b="1" dirty="0">
                <a:solidFill>
                  <a:srgbClr val="000000"/>
                </a:solidFill>
                <a:effectLst/>
              </a:rPr>
              <a:t>types of opinions </a:t>
            </a:r>
            <a:r>
              <a:rPr lang="en-US" sz="3200" dirty="0">
                <a:solidFill>
                  <a:srgbClr val="000000"/>
                </a:solidFill>
                <a:effectLst/>
              </a:rPr>
              <a:t>to their appropriate settings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6188399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6">
            <a:extLst>
              <a:ext uri="{FF2B5EF4-FFF2-40B4-BE49-F238E27FC236}">
                <a16:creationId xmlns:a16="http://schemas.microsoft.com/office/drawing/2014/main" id="{DA381740-063A-41A4-836D-85D14980EE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32D45EE4-C4F0-4F72-B1C6-39F596D138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7">
            <a:extLst>
              <a:ext uri="{FF2B5EF4-FFF2-40B4-BE49-F238E27FC236}">
                <a16:creationId xmlns:a16="http://schemas.microsoft.com/office/drawing/2014/main" id="{8C459BAD-4279-4A9D-B0C5-662C5F5ED2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3203463" y="-2060461"/>
            <a:ext cx="5649003" cy="10651671"/>
          </a:xfrm>
          <a:custGeom>
            <a:avLst/>
            <a:gdLst>
              <a:gd name="connsiteX0" fmla="*/ 0 w 5649003"/>
              <a:gd name="connsiteY0" fmla="*/ 5325836 h 10651671"/>
              <a:gd name="connsiteX1" fmla="*/ 2824502 w 5649003"/>
              <a:gd name="connsiteY1" fmla="*/ 0 h 10651671"/>
              <a:gd name="connsiteX2" fmla="*/ 5649004 w 5649003"/>
              <a:gd name="connsiteY2" fmla="*/ 5325836 h 10651671"/>
              <a:gd name="connsiteX3" fmla="*/ 2824502 w 5649003"/>
              <a:gd name="connsiteY3" fmla="*/ 10651672 h 10651671"/>
              <a:gd name="connsiteX4" fmla="*/ 0 w 5649003"/>
              <a:gd name="connsiteY4" fmla="*/ 5325836 h 106516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49003" h="10651671" fill="none" extrusionOk="0">
                <a:moveTo>
                  <a:pt x="0" y="5325836"/>
                </a:moveTo>
                <a:cubicBezTo>
                  <a:pt x="186946" y="2320485"/>
                  <a:pt x="1438121" y="-52385"/>
                  <a:pt x="2824502" y="0"/>
                </a:cubicBezTo>
                <a:cubicBezTo>
                  <a:pt x="4703838" y="-43168"/>
                  <a:pt x="5583840" y="2369660"/>
                  <a:pt x="5649004" y="5325836"/>
                </a:cubicBezTo>
                <a:cubicBezTo>
                  <a:pt x="5518761" y="8289338"/>
                  <a:pt x="4285196" y="10894014"/>
                  <a:pt x="2824502" y="10651672"/>
                </a:cubicBezTo>
                <a:cubicBezTo>
                  <a:pt x="1536945" y="11016699"/>
                  <a:pt x="142947" y="8418643"/>
                  <a:pt x="0" y="5325836"/>
                </a:cubicBezTo>
                <a:close/>
              </a:path>
              <a:path w="5649003" h="10651671" stroke="0" extrusionOk="0">
                <a:moveTo>
                  <a:pt x="0" y="5325836"/>
                </a:moveTo>
                <a:cubicBezTo>
                  <a:pt x="-54350" y="2332108"/>
                  <a:pt x="1351726" y="167869"/>
                  <a:pt x="2824502" y="0"/>
                </a:cubicBezTo>
                <a:cubicBezTo>
                  <a:pt x="4182679" y="-143942"/>
                  <a:pt x="5672665" y="2549517"/>
                  <a:pt x="5649004" y="5325836"/>
                </a:cubicBezTo>
                <a:cubicBezTo>
                  <a:pt x="5518596" y="8280244"/>
                  <a:pt x="4081190" y="10622204"/>
                  <a:pt x="2824502" y="10651672"/>
                </a:cubicBezTo>
                <a:cubicBezTo>
                  <a:pt x="1216708" y="10537144"/>
                  <a:pt x="-100850" y="8264979"/>
                  <a:pt x="0" y="5325836"/>
                </a:cubicBezTo>
                <a:close/>
              </a:path>
            </a:pathLst>
          </a:custGeom>
          <a:solidFill>
            <a:srgbClr val="C39790"/>
          </a:solidFill>
          <a:ln w="57150">
            <a:solidFill>
              <a:srgbClr val="C39790"/>
            </a:solidFill>
            <a:extLst>
              <a:ext uri="{C807C97D-BFC1-408E-A445-0C87EB9F89A2}">
                <ask:lineSketchStyleProps xmlns:ask="http://schemas.microsoft.com/office/drawing/2018/sketchyshapes" sd="63743190">
                  <a:prstGeom prst="ellipse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A1975C80-8C89-4D2A-8BE6-D2D79A4BA8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6544" y="1911096"/>
            <a:ext cx="8055864" cy="2076651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US" sz="6800" dirty="0">
                <a:solidFill>
                  <a:srgbClr val="FFFFFF"/>
                </a:solidFill>
              </a:rPr>
              <a:t>Test Your Knowledge!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3C7B24D-074E-40C7-8A29-A234802CAF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227832" y="4353507"/>
            <a:ext cx="5733288" cy="932688"/>
          </a:xfrm>
        </p:spPr>
        <p:txBody>
          <a:bodyPr vert="horz" lIns="91440" tIns="45720" rIns="91440" bIns="45720" rtlCol="0">
            <a:normAutofit/>
          </a:bodyPr>
          <a:lstStyle/>
          <a:p>
            <a:pPr algn="ctr"/>
            <a:r>
              <a:rPr lang="en-US" sz="3200" dirty="0">
                <a:solidFill>
                  <a:srgbClr val="FFFFFF"/>
                </a:solidFill>
              </a:rPr>
              <a:t>Answer questions 1-2 of the QUIZ: Facts vs. Opinions</a:t>
            </a:r>
          </a:p>
        </p:txBody>
      </p:sp>
      <p:sp>
        <p:nvSpPr>
          <p:cNvPr id="16" name="Rectangle 6">
            <a:extLst>
              <a:ext uri="{FF2B5EF4-FFF2-40B4-BE49-F238E27FC236}">
                <a16:creationId xmlns:a16="http://schemas.microsoft.com/office/drawing/2014/main" id="{0953BC39-9D68-40BE-BF3C-5C4EB782AF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4206" y="4173498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rgbClr val="FFFFFF"/>
          </a:solidFill>
          <a:ln w="38100" cap="rnd">
            <a:solidFill>
              <a:srgbClr val="FFFFFF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6820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247B6BBF-09F2-4A29-AE4E-3771E29248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0FE6EE1-C948-4F60-941A-3C01D22490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000" y="634029"/>
            <a:ext cx="10921640" cy="1314698"/>
          </a:xfrm>
        </p:spPr>
        <p:txBody>
          <a:bodyPr anchor="ctr">
            <a:normAutofit/>
          </a:bodyPr>
          <a:lstStyle/>
          <a:p>
            <a:pPr algn="ctr"/>
            <a:r>
              <a:rPr lang="en-US" sz="7200"/>
              <a:t>What are facts? </a:t>
            </a:r>
          </a:p>
        </p:txBody>
      </p:sp>
      <p:sp>
        <p:nvSpPr>
          <p:cNvPr id="13" name="Rectangle 22">
            <a:extLst>
              <a:ext uri="{FF2B5EF4-FFF2-40B4-BE49-F238E27FC236}">
                <a16:creationId xmlns:a16="http://schemas.microsoft.com/office/drawing/2014/main" id="{535742DD-1B16-4E9D-B715-0D74B4574A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648305" y="2241737"/>
            <a:ext cx="10900219" cy="18288"/>
          </a:xfrm>
          <a:custGeom>
            <a:avLst/>
            <a:gdLst>
              <a:gd name="connsiteX0" fmla="*/ 0 w 10900219"/>
              <a:gd name="connsiteY0" fmla="*/ 0 h 18288"/>
              <a:gd name="connsiteX1" fmla="*/ 463259 w 10900219"/>
              <a:gd name="connsiteY1" fmla="*/ 0 h 18288"/>
              <a:gd name="connsiteX2" fmla="*/ 1144523 w 10900219"/>
              <a:gd name="connsiteY2" fmla="*/ 0 h 18288"/>
              <a:gd name="connsiteX3" fmla="*/ 1934789 w 10900219"/>
              <a:gd name="connsiteY3" fmla="*/ 0 h 18288"/>
              <a:gd name="connsiteX4" fmla="*/ 2289046 w 10900219"/>
              <a:gd name="connsiteY4" fmla="*/ 0 h 18288"/>
              <a:gd name="connsiteX5" fmla="*/ 2643303 w 10900219"/>
              <a:gd name="connsiteY5" fmla="*/ 0 h 18288"/>
              <a:gd name="connsiteX6" fmla="*/ 3542571 w 10900219"/>
              <a:gd name="connsiteY6" fmla="*/ 0 h 18288"/>
              <a:gd name="connsiteX7" fmla="*/ 4223835 w 10900219"/>
              <a:gd name="connsiteY7" fmla="*/ 0 h 18288"/>
              <a:gd name="connsiteX8" fmla="*/ 4578092 w 10900219"/>
              <a:gd name="connsiteY8" fmla="*/ 0 h 18288"/>
              <a:gd name="connsiteX9" fmla="*/ 5259356 w 10900219"/>
              <a:gd name="connsiteY9" fmla="*/ 0 h 18288"/>
              <a:gd name="connsiteX10" fmla="*/ 6158624 w 10900219"/>
              <a:gd name="connsiteY10" fmla="*/ 0 h 18288"/>
              <a:gd name="connsiteX11" fmla="*/ 6730885 w 10900219"/>
              <a:gd name="connsiteY11" fmla="*/ 0 h 18288"/>
              <a:gd name="connsiteX12" fmla="*/ 7303147 w 10900219"/>
              <a:gd name="connsiteY12" fmla="*/ 0 h 18288"/>
              <a:gd name="connsiteX13" fmla="*/ 7984410 w 10900219"/>
              <a:gd name="connsiteY13" fmla="*/ 0 h 18288"/>
              <a:gd name="connsiteX14" fmla="*/ 8774676 w 10900219"/>
              <a:gd name="connsiteY14" fmla="*/ 0 h 18288"/>
              <a:gd name="connsiteX15" fmla="*/ 9564942 w 10900219"/>
              <a:gd name="connsiteY15" fmla="*/ 0 h 18288"/>
              <a:gd name="connsiteX16" fmla="*/ 10900219 w 10900219"/>
              <a:gd name="connsiteY16" fmla="*/ 0 h 18288"/>
              <a:gd name="connsiteX17" fmla="*/ 10900219 w 10900219"/>
              <a:gd name="connsiteY17" fmla="*/ 18288 h 18288"/>
              <a:gd name="connsiteX18" fmla="*/ 10436960 w 10900219"/>
              <a:gd name="connsiteY18" fmla="*/ 18288 h 18288"/>
              <a:gd name="connsiteX19" fmla="*/ 9537692 w 10900219"/>
              <a:gd name="connsiteY19" fmla="*/ 18288 h 18288"/>
              <a:gd name="connsiteX20" fmla="*/ 8856428 w 10900219"/>
              <a:gd name="connsiteY20" fmla="*/ 18288 h 18288"/>
              <a:gd name="connsiteX21" fmla="*/ 8502171 w 10900219"/>
              <a:gd name="connsiteY21" fmla="*/ 18288 h 18288"/>
              <a:gd name="connsiteX22" fmla="*/ 7820907 w 10900219"/>
              <a:gd name="connsiteY22" fmla="*/ 18288 h 18288"/>
              <a:gd name="connsiteX23" fmla="*/ 7248646 w 10900219"/>
              <a:gd name="connsiteY23" fmla="*/ 18288 h 18288"/>
              <a:gd name="connsiteX24" fmla="*/ 6676384 w 10900219"/>
              <a:gd name="connsiteY24" fmla="*/ 18288 h 18288"/>
              <a:gd name="connsiteX25" fmla="*/ 6104123 w 10900219"/>
              <a:gd name="connsiteY25" fmla="*/ 18288 h 18288"/>
              <a:gd name="connsiteX26" fmla="*/ 5531861 w 10900219"/>
              <a:gd name="connsiteY26" fmla="*/ 18288 h 18288"/>
              <a:gd name="connsiteX27" fmla="*/ 4741595 w 10900219"/>
              <a:gd name="connsiteY27" fmla="*/ 18288 h 18288"/>
              <a:gd name="connsiteX28" fmla="*/ 4060332 w 10900219"/>
              <a:gd name="connsiteY28" fmla="*/ 18288 h 18288"/>
              <a:gd name="connsiteX29" fmla="*/ 3706074 w 10900219"/>
              <a:gd name="connsiteY29" fmla="*/ 18288 h 18288"/>
              <a:gd name="connsiteX30" fmla="*/ 3133813 w 10900219"/>
              <a:gd name="connsiteY30" fmla="*/ 18288 h 18288"/>
              <a:gd name="connsiteX31" fmla="*/ 2343547 w 10900219"/>
              <a:gd name="connsiteY31" fmla="*/ 18288 h 18288"/>
              <a:gd name="connsiteX32" fmla="*/ 1880288 w 10900219"/>
              <a:gd name="connsiteY32" fmla="*/ 18288 h 18288"/>
              <a:gd name="connsiteX33" fmla="*/ 981020 w 10900219"/>
              <a:gd name="connsiteY33" fmla="*/ 18288 h 18288"/>
              <a:gd name="connsiteX34" fmla="*/ 0 w 10900219"/>
              <a:gd name="connsiteY34" fmla="*/ 18288 h 18288"/>
              <a:gd name="connsiteX35" fmla="*/ 0 w 10900219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900219" h="18288" fill="none" extrusionOk="0">
                <a:moveTo>
                  <a:pt x="0" y="0"/>
                </a:moveTo>
                <a:cubicBezTo>
                  <a:pt x="118469" y="-6619"/>
                  <a:pt x="329397" y="-5525"/>
                  <a:pt x="463259" y="0"/>
                </a:cubicBezTo>
                <a:cubicBezTo>
                  <a:pt x="597121" y="5525"/>
                  <a:pt x="866598" y="4881"/>
                  <a:pt x="1144523" y="0"/>
                </a:cubicBezTo>
                <a:cubicBezTo>
                  <a:pt x="1422448" y="-4881"/>
                  <a:pt x="1761178" y="17159"/>
                  <a:pt x="1934789" y="0"/>
                </a:cubicBezTo>
                <a:cubicBezTo>
                  <a:pt x="2108400" y="-17159"/>
                  <a:pt x="2119134" y="-4032"/>
                  <a:pt x="2289046" y="0"/>
                </a:cubicBezTo>
                <a:cubicBezTo>
                  <a:pt x="2458958" y="4032"/>
                  <a:pt x="2472610" y="15385"/>
                  <a:pt x="2643303" y="0"/>
                </a:cubicBezTo>
                <a:cubicBezTo>
                  <a:pt x="2813996" y="-15385"/>
                  <a:pt x="3334189" y="-21234"/>
                  <a:pt x="3542571" y="0"/>
                </a:cubicBezTo>
                <a:cubicBezTo>
                  <a:pt x="3750953" y="21234"/>
                  <a:pt x="3991639" y="13212"/>
                  <a:pt x="4223835" y="0"/>
                </a:cubicBezTo>
                <a:cubicBezTo>
                  <a:pt x="4456031" y="-13212"/>
                  <a:pt x="4466914" y="13318"/>
                  <a:pt x="4578092" y="0"/>
                </a:cubicBezTo>
                <a:cubicBezTo>
                  <a:pt x="4689270" y="-13318"/>
                  <a:pt x="5120635" y="31363"/>
                  <a:pt x="5259356" y="0"/>
                </a:cubicBezTo>
                <a:cubicBezTo>
                  <a:pt x="5398077" y="-31363"/>
                  <a:pt x="5954119" y="-7091"/>
                  <a:pt x="6158624" y="0"/>
                </a:cubicBezTo>
                <a:cubicBezTo>
                  <a:pt x="6363129" y="7091"/>
                  <a:pt x="6535071" y="-8480"/>
                  <a:pt x="6730885" y="0"/>
                </a:cubicBezTo>
                <a:cubicBezTo>
                  <a:pt x="6926699" y="8480"/>
                  <a:pt x="7091018" y="19194"/>
                  <a:pt x="7303147" y="0"/>
                </a:cubicBezTo>
                <a:cubicBezTo>
                  <a:pt x="7515276" y="-19194"/>
                  <a:pt x="7840361" y="30755"/>
                  <a:pt x="7984410" y="0"/>
                </a:cubicBezTo>
                <a:cubicBezTo>
                  <a:pt x="8128459" y="-30755"/>
                  <a:pt x="8498590" y="39460"/>
                  <a:pt x="8774676" y="0"/>
                </a:cubicBezTo>
                <a:cubicBezTo>
                  <a:pt x="9050762" y="-39460"/>
                  <a:pt x="9204381" y="36508"/>
                  <a:pt x="9564942" y="0"/>
                </a:cubicBezTo>
                <a:cubicBezTo>
                  <a:pt x="9925503" y="-36508"/>
                  <a:pt x="10235542" y="59225"/>
                  <a:pt x="10900219" y="0"/>
                </a:cubicBezTo>
                <a:cubicBezTo>
                  <a:pt x="10900865" y="4451"/>
                  <a:pt x="10900709" y="9226"/>
                  <a:pt x="10900219" y="18288"/>
                </a:cubicBezTo>
                <a:cubicBezTo>
                  <a:pt x="10675942" y="21751"/>
                  <a:pt x="10609372" y="26977"/>
                  <a:pt x="10436960" y="18288"/>
                </a:cubicBezTo>
                <a:cubicBezTo>
                  <a:pt x="10264548" y="9599"/>
                  <a:pt x="9961150" y="-11074"/>
                  <a:pt x="9537692" y="18288"/>
                </a:cubicBezTo>
                <a:cubicBezTo>
                  <a:pt x="9114234" y="47650"/>
                  <a:pt x="9087386" y="35169"/>
                  <a:pt x="8856428" y="18288"/>
                </a:cubicBezTo>
                <a:cubicBezTo>
                  <a:pt x="8625470" y="1407"/>
                  <a:pt x="8634361" y="13786"/>
                  <a:pt x="8502171" y="18288"/>
                </a:cubicBezTo>
                <a:cubicBezTo>
                  <a:pt x="8369981" y="22790"/>
                  <a:pt x="8132296" y="22561"/>
                  <a:pt x="7820907" y="18288"/>
                </a:cubicBezTo>
                <a:cubicBezTo>
                  <a:pt x="7509518" y="14015"/>
                  <a:pt x="7432447" y="29431"/>
                  <a:pt x="7248646" y="18288"/>
                </a:cubicBezTo>
                <a:cubicBezTo>
                  <a:pt x="7064845" y="7145"/>
                  <a:pt x="6954380" y="2746"/>
                  <a:pt x="6676384" y="18288"/>
                </a:cubicBezTo>
                <a:cubicBezTo>
                  <a:pt x="6398388" y="33830"/>
                  <a:pt x="6292480" y="-4579"/>
                  <a:pt x="6104123" y="18288"/>
                </a:cubicBezTo>
                <a:cubicBezTo>
                  <a:pt x="5915766" y="41155"/>
                  <a:pt x="5703359" y="-8437"/>
                  <a:pt x="5531861" y="18288"/>
                </a:cubicBezTo>
                <a:cubicBezTo>
                  <a:pt x="5360363" y="45013"/>
                  <a:pt x="5056784" y="-12121"/>
                  <a:pt x="4741595" y="18288"/>
                </a:cubicBezTo>
                <a:cubicBezTo>
                  <a:pt x="4426406" y="48697"/>
                  <a:pt x="4364529" y="-10910"/>
                  <a:pt x="4060332" y="18288"/>
                </a:cubicBezTo>
                <a:cubicBezTo>
                  <a:pt x="3756135" y="47486"/>
                  <a:pt x="3816049" y="13364"/>
                  <a:pt x="3706074" y="18288"/>
                </a:cubicBezTo>
                <a:cubicBezTo>
                  <a:pt x="3596099" y="23212"/>
                  <a:pt x="3382238" y="37686"/>
                  <a:pt x="3133813" y="18288"/>
                </a:cubicBezTo>
                <a:cubicBezTo>
                  <a:pt x="2885388" y="-1110"/>
                  <a:pt x="2523125" y="15465"/>
                  <a:pt x="2343547" y="18288"/>
                </a:cubicBezTo>
                <a:cubicBezTo>
                  <a:pt x="2163969" y="21111"/>
                  <a:pt x="1985160" y="33196"/>
                  <a:pt x="1880288" y="18288"/>
                </a:cubicBezTo>
                <a:cubicBezTo>
                  <a:pt x="1775416" y="3380"/>
                  <a:pt x="1261751" y="-9914"/>
                  <a:pt x="981020" y="18288"/>
                </a:cubicBezTo>
                <a:cubicBezTo>
                  <a:pt x="700289" y="46490"/>
                  <a:pt x="314212" y="-15659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900219" h="18288" stroke="0" extrusionOk="0">
                <a:moveTo>
                  <a:pt x="0" y="0"/>
                </a:moveTo>
                <a:cubicBezTo>
                  <a:pt x="269624" y="3698"/>
                  <a:pt x="383061" y="-5818"/>
                  <a:pt x="572261" y="0"/>
                </a:cubicBezTo>
                <a:cubicBezTo>
                  <a:pt x="761461" y="5818"/>
                  <a:pt x="826360" y="-1890"/>
                  <a:pt x="926519" y="0"/>
                </a:cubicBezTo>
                <a:cubicBezTo>
                  <a:pt x="1026678" y="1890"/>
                  <a:pt x="1621671" y="-1096"/>
                  <a:pt x="1825787" y="0"/>
                </a:cubicBezTo>
                <a:cubicBezTo>
                  <a:pt x="2029903" y="1096"/>
                  <a:pt x="2212612" y="17145"/>
                  <a:pt x="2398048" y="0"/>
                </a:cubicBezTo>
                <a:cubicBezTo>
                  <a:pt x="2583484" y="-17145"/>
                  <a:pt x="2739759" y="-14168"/>
                  <a:pt x="2970310" y="0"/>
                </a:cubicBezTo>
                <a:cubicBezTo>
                  <a:pt x="3200861" y="14168"/>
                  <a:pt x="3502691" y="33180"/>
                  <a:pt x="3869578" y="0"/>
                </a:cubicBezTo>
                <a:cubicBezTo>
                  <a:pt x="4236465" y="-33180"/>
                  <a:pt x="4122134" y="-10470"/>
                  <a:pt x="4332837" y="0"/>
                </a:cubicBezTo>
                <a:cubicBezTo>
                  <a:pt x="4543540" y="10470"/>
                  <a:pt x="4834652" y="3572"/>
                  <a:pt x="5232105" y="0"/>
                </a:cubicBezTo>
                <a:cubicBezTo>
                  <a:pt x="5629558" y="-3572"/>
                  <a:pt x="5773178" y="-6604"/>
                  <a:pt x="6131373" y="0"/>
                </a:cubicBezTo>
                <a:cubicBezTo>
                  <a:pt x="6489568" y="6604"/>
                  <a:pt x="6621532" y="18870"/>
                  <a:pt x="6812637" y="0"/>
                </a:cubicBezTo>
                <a:cubicBezTo>
                  <a:pt x="7003742" y="-18870"/>
                  <a:pt x="7311146" y="18959"/>
                  <a:pt x="7711905" y="0"/>
                </a:cubicBezTo>
                <a:cubicBezTo>
                  <a:pt x="8112664" y="-18959"/>
                  <a:pt x="8080793" y="-24744"/>
                  <a:pt x="8284166" y="0"/>
                </a:cubicBezTo>
                <a:cubicBezTo>
                  <a:pt x="8487539" y="24744"/>
                  <a:pt x="8615041" y="-1627"/>
                  <a:pt x="8856428" y="0"/>
                </a:cubicBezTo>
                <a:cubicBezTo>
                  <a:pt x="9097815" y="1627"/>
                  <a:pt x="9475052" y="26322"/>
                  <a:pt x="9646694" y="0"/>
                </a:cubicBezTo>
                <a:cubicBezTo>
                  <a:pt x="9818336" y="-26322"/>
                  <a:pt x="9938906" y="-121"/>
                  <a:pt x="10218955" y="0"/>
                </a:cubicBezTo>
                <a:cubicBezTo>
                  <a:pt x="10499004" y="121"/>
                  <a:pt x="10697467" y="15326"/>
                  <a:pt x="10900219" y="0"/>
                </a:cubicBezTo>
                <a:cubicBezTo>
                  <a:pt x="10899812" y="8690"/>
                  <a:pt x="10900065" y="14141"/>
                  <a:pt x="10900219" y="18288"/>
                </a:cubicBezTo>
                <a:cubicBezTo>
                  <a:pt x="10543007" y="31201"/>
                  <a:pt x="10472057" y="15684"/>
                  <a:pt x="10109953" y="18288"/>
                </a:cubicBezTo>
                <a:cubicBezTo>
                  <a:pt x="9747849" y="20892"/>
                  <a:pt x="9872856" y="33007"/>
                  <a:pt x="9755696" y="18288"/>
                </a:cubicBezTo>
                <a:cubicBezTo>
                  <a:pt x="9638536" y="3569"/>
                  <a:pt x="9442681" y="6596"/>
                  <a:pt x="9292437" y="18288"/>
                </a:cubicBezTo>
                <a:cubicBezTo>
                  <a:pt x="9142193" y="29980"/>
                  <a:pt x="8817861" y="-11343"/>
                  <a:pt x="8393169" y="18288"/>
                </a:cubicBezTo>
                <a:cubicBezTo>
                  <a:pt x="7968477" y="47919"/>
                  <a:pt x="7919655" y="23228"/>
                  <a:pt x="7711905" y="18288"/>
                </a:cubicBezTo>
                <a:cubicBezTo>
                  <a:pt x="7504155" y="13348"/>
                  <a:pt x="7365667" y="6452"/>
                  <a:pt x="7248646" y="18288"/>
                </a:cubicBezTo>
                <a:cubicBezTo>
                  <a:pt x="7131625" y="30124"/>
                  <a:pt x="6776155" y="2871"/>
                  <a:pt x="6567382" y="18288"/>
                </a:cubicBezTo>
                <a:cubicBezTo>
                  <a:pt x="6358609" y="33705"/>
                  <a:pt x="6372933" y="1091"/>
                  <a:pt x="6213125" y="18288"/>
                </a:cubicBezTo>
                <a:cubicBezTo>
                  <a:pt x="6053317" y="35485"/>
                  <a:pt x="5980913" y="1290"/>
                  <a:pt x="5858868" y="18288"/>
                </a:cubicBezTo>
                <a:cubicBezTo>
                  <a:pt x="5736823" y="35286"/>
                  <a:pt x="5481395" y="5492"/>
                  <a:pt x="5177604" y="18288"/>
                </a:cubicBezTo>
                <a:cubicBezTo>
                  <a:pt x="4873813" y="31084"/>
                  <a:pt x="4854222" y="37160"/>
                  <a:pt x="4714345" y="18288"/>
                </a:cubicBezTo>
                <a:cubicBezTo>
                  <a:pt x="4574468" y="-584"/>
                  <a:pt x="4298550" y="22981"/>
                  <a:pt x="3924079" y="18288"/>
                </a:cubicBezTo>
                <a:cubicBezTo>
                  <a:pt x="3549608" y="13595"/>
                  <a:pt x="3645461" y="-921"/>
                  <a:pt x="3460820" y="18288"/>
                </a:cubicBezTo>
                <a:cubicBezTo>
                  <a:pt x="3276179" y="37497"/>
                  <a:pt x="3004470" y="-15027"/>
                  <a:pt x="2670554" y="18288"/>
                </a:cubicBezTo>
                <a:cubicBezTo>
                  <a:pt x="2336638" y="51603"/>
                  <a:pt x="2425773" y="17517"/>
                  <a:pt x="2316297" y="18288"/>
                </a:cubicBezTo>
                <a:cubicBezTo>
                  <a:pt x="2206821" y="19059"/>
                  <a:pt x="1757890" y="42158"/>
                  <a:pt x="1526031" y="18288"/>
                </a:cubicBezTo>
                <a:cubicBezTo>
                  <a:pt x="1294172" y="-5582"/>
                  <a:pt x="1213137" y="12281"/>
                  <a:pt x="1062771" y="18288"/>
                </a:cubicBezTo>
                <a:cubicBezTo>
                  <a:pt x="912405" y="24295"/>
                  <a:pt x="829444" y="7304"/>
                  <a:pt x="708514" y="18288"/>
                </a:cubicBezTo>
                <a:cubicBezTo>
                  <a:pt x="587584" y="29272"/>
                  <a:pt x="227877" y="37311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rgbClr val="C39790"/>
          </a:solidFill>
          <a:ln w="34925">
            <a:solidFill>
              <a:srgbClr val="C39790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" name="Content Placeholder 4">
            <a:extLst>
              <a:ext uri="{FF2B5EF4-FFF2-40B4-BE49-F238E27FC236}">
                <a16:creationId xmlns:a16="http://schemas.microsoft.com/office/drawing/2014/main" id="{67204AE4-5D83-4250-AAE7-BF4D2B12829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7474948"/>
              </p:ext>
            </p:extLst>
          </p:nvPr>
        </p:nvGraphicFramePr>
        <p:xfrm>
          <a:off x="632647" y="2805098"/>
          <a:ext cx="10915869" cy="34789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635CD5BA-E5C6-4E9B-B359-BA81DC267529}"/>
              </a:ext>
            </a:extLst>
          </p:cNvPr>
          <p:cNvSpPr txBox="1"/>
          <p:nvPr/>
        </p:nvSpPr>
        <p:spPr>
          <a:xfrm>
            <a:off x="2316385" y="2220323"/>
            <a:ext cx="756405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/>
              <a:t>Truth is the realm of the philosopher; Facts are the realm of the grammarian</a:t>
            </a:r>
          </a:p>
        </p:txBody>
      </p:sp>
    </p:spTree>
    <p:extLst>
      <p:ext uri="{BB962C8B-B14F-4D97-AF65-F5344CB8AC3E}">
        <p14:creationId xmlns:p14="http://schemas.microsoft.com/office/powerpoint/2010/main" val="39749967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583547-D605-42B7-9E07-D04A2B0686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Facts vs. Factual Statements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C34651-915C-485B-90E8-58306D9B23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Water boils at 100 degrees.</a:t>
            </a:r>
          </a:p>
          <a:p>
            <a:r>
              <a:rPr lang="en-US" sz="4800" dirty="0"/>
              <a:t>Water boils at 212 degrees Fahrenheit. </a:t>
            </a:r>
          </a:p>
        </p:txBody>
      </p:sp>
    </p:spTree>
    <p:extLst>
      <p:ext uri="{BB962C8B-B14F-4D97-AF65-F5344CB8AC3E}">
        <p14:creationId xmlns:p14="http://schemas.microsoft.com/office/powerpoint/2010/main" val="42082465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BD76BB-6F8B-43F6-967F-351088E925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facts are NOT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43AEF23-FBAA-4AF6-9064-9D61C441DE9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064078"/>
              </p:ext>
            </p:extLst>
          </p:nvPr>
        </p:nvGraphicFramePr>
        <p:xfrm>
          <a:off x="7280945" y="79695"/>
          <a:ext cx="4983760" cy="67950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42C32EF8-6244-46FB-8D88-5304C334FCD3}"/>
              </a:ext>
            </a:extLst>
          </p:cNvPr>
          <p:cNvSpPr txBox="1"/>
          <p:nvPr/>
        </p:nvSpPr>
        <p:spPr>
          <a:xfrm>
            <a:off x="838200" y="2323750"/>
            <a:ext cx="581427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3200" b="1" dirty="0"/>
              <a:t>Opinions</a:t>
            </a:r>
            <a:r>
              <a:rPr lang="en-US" sz="3200" dirty="0"/>
              <a:t> are judgements or beliefs about an experience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200" b="1" dirty="0"/>
              <a:t>Interpretations</a:t>
            </a:r>
            <a:r>
              <a:rPr lang="en-US" sz="3200" dirty="0"/>
              <a:t> are assumptions made about experiences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200" b="1" dirty="0"/>
              <a:t>Analysis</a:t>
            </a:r>
            <a:r>
              <a:rPr lang="en-US" sz="3200" dirty="0"/>
              <a:t> is a process of examining the structures and elements of our experiences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200" b="1" dirty="0"/>
              <a:t>Truth</a:t>
            </a:r>
            <a:r>
              <a:rPr lang="en-US" sz="3200" dirty="0"/>
              <a:t> is much trickier. </a:t>
            </a:r>
          </a:p>
        </p:txBody>
      </p:sp>
    </p:spTree>
    <p:extLst>
      <p:ext uri="{BB962C8B-B14F-4D97-AF65-F5344CB8AC3E}">
        <p14:creationId xmlns:p14="http://schemas.microsoft.com/office/powerpoint/2010/main" val="16967864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4B98E3-32E2-4EC0-83FE-330E2173A2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Facts need Context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0F0FCF-0FB8-4EB4-AA49-E7D29F842B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929384"/>
            <a:ext cx="5441302" cy="4251960"/>
          </a:xfrm>
        </p:spPr>
        <p:txBody>
          <a:bodyPr/>
          <a:lstStyle/>
          <a:p>
            <a:r>
              <a:rPr lang="en-US" dirty="0"/>
              <a:t>Facts by themselves aren’t very helpful</a:t>
            </a:r>
          </a:p>
          <a:p>
            <a:r>
              <a:rPr lang="en-US" dirty="0"/>
              <a:t>Facts need to be interpreted to have value</a:t>
            </a:r>
          </a:p>
          <a:p>
            <a:pPr lvl="1"/>
            <a:r>
              <a:rPr lang="en-US" dirty="0"/>
              <a:t>Interpretation involves formal logic, critical thinking, and an understanding of truth</a:t>
            </a:r>
          </a:p>
          <a:p>
            <a:pPr lvl="1"/>
            <a:r>
              <a:rPr lang="en-US" dirty="0"/>
              <a:t>This is where many issues of fact/inference/opinion come up</a:t>
            </a:r>
          </a:p>
          <a:p>
            <a:r>
              <a:rPr lang="en-US" dirty="0"/>
              <a:t>We give meaning to facts by interpreting their implications and applications</a:t>
            </a:r>
          </a:p>
        </p:txBody>
      </p:sp>
      <p:pic>
        <p:nvPicPr>
          <p:cNvPr id="5" name="Picture 4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93C1C3AA-3EF1-44C9-8D34-19F3B563B6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8223" y="3078211"/>
            <a:ext cx="5938019" cy="3103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06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6">
            <a:extLst>
              <a:ext uri="{FF2B5EF4-FFF2-40B4-BE49-F238E27FC236}">
                <a16:creationId xmlns:a16="http://schemas.microsoft.com/office/drawing/2014/main" id="{DA381740-063A-41A4-836D-85D14980EE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9B7AD9F6-8CE7-4299-8FC6-328F4DCD3F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877B4C3-3E99-4A41-817E-381DAB8473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0338" y="640080"/>
            <a:ext cx="3734014" cy="3566160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6200"/>
              <a:t>Adding Opinions into the mix</a:t>
            </a:r>
          </a:p>
        </p:txBody>
      </p:sp>
      <p:sp>
        <p:nvSpPr>
          <p:cNvPr id="15" name="Rectangle 6">
            <a:extLst>
              <a:ext uri="{FF2B5EF4-FFF2-40B4-BE49-F238E27FC236}">
                <a16:creationId xmlns:a16="http://schemas.microsoft.com/office/drawing/2014/main" id="{F49775AF-8896-43EE-92C6-83497D6DC5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0338" y="4409267"/>
            <a:ext cx="3474720" cy="27432"/>
          </a:xfrm>
          <a:custGeom>
            <a:avLst/>
            <a:gdLst>
              <a:gd name="connsiteX0" fmla="*/ 0 w 3474720"/>
              <a:gd name="connsiteY0" fmla="*/ 0 h 27432"/>
              <a:gd name="connsiteX1" fmla="*/ 660197 w 3474720"/>
              <a:gd name="connsiteY1" fmla="*/ 0 h 27432"/>
              <a:gd name="connsiteX2" fmla="*/ 1355141 w 3474720"/>
              <a:gd name="connsiteY2" fmla="*/ 0 h 27432"/>
              <a:gd name="connsiteX3" fmla="*/ 2084832 w 3474720"/>
              <a:gd name="connsiteY3" fmla="*/ 0 h 27432"/>
              <a:gd name="connsiteX4" fmla="*/ 2814523 w 3474720"/>
              <a:gd name="connsiteY4" fmla="*/ 0 h 27432"/>
              <a:gd name="connsiteX5" fmla="*/ 3474720 w 3474720"/>
              <a:gd name="connsiteY5" fmla="*/ 0 h 27432"/>
              <a:gd name="connsiteX6" fmla="*/ 3474720 w 3474720"/>
              <a:gd name="connsiteY6" fmla="*/ 27432 h 27432"/>
              <a:gd name="connsiteX7" fmla="*/ 2710282 w 3474720"/>
              <a:gd name="connsiteY7" fmla="*/ 27432 h 27432"/>
              <a:gd name="connsiteX8" fmla="*/ 1945843 w 3474720"/>
              <a:gd name="connsiteY8" fmla="*/ 27432 h 27432"/>
              <a:gd name="connsiteX9" fmla="*/ 1250899 w 3474720"/>
              <a:gd name="connsiteY9" fmla="*/ 27432 h 27432"/>
              <a:gd name="connsiteX10" fmla="*/ 0 w 3474720"/>
              <a:gd name="connsiteY10" fmla="*/ 27432 h 27432"/>
              <a:gd name="connsiteX11" fmla="*/ 0 w 3474720"/>
              <a:gd name="connsiteY11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474720" h="27432" fill="none" extrusionOk="0">
                <a:moveTo>
                  <a:pt x="0" y="0"/>
                </a:moveTo>
                <a:cubicBezTo>
                  <a:pt x="307185" y="-8713"/>
                  <a:pt x="392307" y="-13121"/>
                  <a:pt x="660197" y="0"/>
                </a:cubicBezTo>
                <a:cubicBezTo>
                  <a:pt x="928087" y="13121"/>
                  <a:pt x="1167029" y="-2668"/>
                  <a:pt x="1355141" y="0"/>
                </a:cubicBezTo>
                <a:cubicBezTo>
                  <a:pt x="1543253" y="2668"/>
                  <a:pt x="1739408" y="-6709"/>
                  <a:pt x="2084832" y="0"/>
                </a:cubicBezTo>
                <a:cubicBezTo>
                  <a:pt x="2430256" y="6709"/>
                  <a:pt x="2538889" y="29706"/>
                  <a:pt x="2814523" y="0"/>
                </a:cubicBezTo>
                <a:cubicBezTo>
                  <a:pt x="3090157" y="-29706"/>
                  <a:pt x="3152920" y="-15446"/>
                  <a:pt x="3474720" y="0"/>
                </a:cubicBezTo>
                <a:cubicBezTo>
                  <a:pt x="3473554" y="7395"/>
                  <a:pt x="3474765" y="21864"/>
                  <a:pt x="3474720" y="27432"/>
                </a:cubicBezTo>
                <a:cubicBezTo>
                  <a:pt x="3275380" y="12730"/>
                  <a:pt x="2958934" y="10130"/>
                  <a:pt x="2710282" y="27432"/>
                </a:cubicBezTo>
                <a:cubicBezTo>
                  <a:pt x="2461630" y="44734"/>
                  <a:pt x="2131168" y="43757"/>
                  <a:pt x="1945843" y="27432"/>
                </a:cubicBezTo>
                <a:cubicBezTo>
                  <a:pt x="1760518" y="11107"/>
                  <a:pt x="1444829" y="-3738"/>
                  <a:pt x="1250899" y="27432"/>
                </a:cubicBezTo>
                <a:cubicBezTo>
                  <a:pt x="1056969" y="58602"/>
                  <a:pt x="444992" y="52761"/>
                  <a:pt x="0" y="27432"/>
                </a:cubicBezTo>
                <a:cubicBezTo>
                  <a:pt x="-503" y="20663"/>
                  <a:pt x="1168" y="5855"/>
                  <a:pt x="0" y="0"/>
                </a:cubicBezTo>
                <a:close/>
              </a:path>
              <a:path w="3474720" h="27432" stroke="0" extrusionOk="0">
                <a:moveTo>
                  <a:pt x="0" y="0"/>
                </a:moveTo>
                <a:cubicBezTo>
                  <a:pt x="300114" y="-5103"/>
                  <a:pt x="525093" y="-25284"/>
                  <a:pt x="660197" y="0"/>
                </a:cubicBezTo>
                <a:cubicBezTo>
                  <a:pt x="795301" y="25284"/>
                  <a:pt x="1023172" y="17955"/>
                  <a:pt x="1250899" y="0"/>
                </a:cubicBezTo>
                <a:cubicBezTo>
                  <a:pt x="1478626" y="-17955"/>
                  <a:pt x="1782079" y="-27844"/>
                  <a:pt x="2015338" y="0"/>
                </a:cubicBezTo>
                <a:cubicBezTo>
                  <a:pt x="2248597" y="27844"/>
                  <a:pt x="2491007" y="27648"/>
                  <a:pt x="2675534" y="0"/>
                </a:cubicBezTo>
                <a:cubicBezTo>
                  <a:pt x="2860061" y="-27648"/>
                  <a:pt x="3088679" y="-3661"/>
                  <a:pt x="3474720" y="0"/>
                </a:cubicBezTo>
                <a:cubicBezTo>
                  <a:pt x="3474913" y="12649"/>
                  <a:pt x="3473732" y="17989"/>
                  <a:pt x="3474720" y="27432"/>
                </a:cubicBezTo>
                <a:cubicBezTo>
                  <a:pt x="3317198" y="15714"/>
                  <a:pt x="2959205" y="52182"/>
                  <a:pt x="2779776" y="27432"/>
                </a:cubicBezTo>
                <a:cubicBezTo>
                  <a:pt x="2600347" y="2682"/>
                  <a:pt x="2382660" y="-684"/>
                  <a:pt x="2015338" y="27432"/>
                </a:cubicBezTo>
                <a:cubicBezTo>
                  <a:pt x="1648016" y="55548"/>
                  <a:pt x="1641073" y="39646"/>
                  <a:pt x="1424635" y="27432"/>
                </a:cubicBezTo>
                <a:cubicBezTo>
                  <a:pt x="1208197" y="15218"/>
                  <a:pt x="1021559" y="15893"/>
                  <a:pt x="729691" y="27432"/>
                </a:cubicBezTo>
                <a:cubicBezTo>
                  <a:pt x="437823" y="38971"/>
                  <a:pt x="153856" y="-2647"/>
                  <a:pt x="0" y="27432"/>
                </a:cubicBezTo>
                <a:cubicBezTo>
                  <a:pt x="1300" y="19678"/>
                  <a:pt x="-86" y="12044"/>
                  <a:pt x="0" y="0"/>
                </a:cubicBezTo>
                <a:close/>
              </a:path>
            </a:pathLst>
          </a:custGeom>
          <a:solidFill>
            <a:srgbClr val="C39790"/>
          </a:solidFill>
          <a:ln w="38100" cap="rnd">
            <a:solidFill>
              <a:srgbClr val="C39790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One in a crowd">
            <a:extLst>
              <a:ext uri="{FF2B5EF4-FFF2-40B4-BE49-F238E27FC236}">
                <a16:creationId xmlns:a16="http://schemas.microsoft.com/office/drawing/2014/main" id="{9DCD4DE0-027F-418E-8991-E6AEC9A33FE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482" r="8291"/>
          <a:stretch/>
        </p:blipFill>
        <p:spPr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4468964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50F014-C14E-4B32-8A50-30FB6BA5D6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an opinion?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F6D9D3-FE38-402F-8590-5D90A07E9C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n-US" dirty="0"/>
              <a:t>Plato distinguished between common belief (doxa) and certain knowledge</a:t>
            </a:r>
          </a:p>
          <a:p>
            <a:pPr lvl="1" fontAlgn="base"/>
            <a:r>
              <a:rPr lang="en-US" dirty="0"/>
              <a:t>an opinion has a degree of subjectivity and uncertainty to it</a:t>
            </a:r>
          </a:p>
          <a:p>
            <a:pPr lvl="1" fontAlgn="base"/>
            <a:r>
              <a:rPr lang="en-US" dirty="0"/>
              <a:t>certain knowledge is “certain” because it has proof</a:t>
            </a:r>
          </a:p>
          <a:p>
            <a:pPr fontAlgn="base"/>
            <a:r>
              <a:rPr lang="en-US" dirty="0"/>
              <a:t>But “opinion” comes in 3 varieties:</a:t>
            </a:r>
          </a:p>
          <a:p>
            <a:pPr marL="914400" lvl="1" indent="-457200" fontAlgn="base">
              <a:buFont typeface="+mj-lt"/>
              <a:buAutoNum type="arabicPeriod"/>
            </a:pPr>
            <a:r>
              <a:rPr lang="en-US" dirty="0"/>
              <a:t>tastes or preferences (reactions to experiences)</a:t>
            </a:r>
          </a:p>
          <a:p>
            <a:pPr marL="914400" lvl="1" indent="-457200" fontAlgn="base">
              <a:buFont typeface="+mj-lt"/>
              <a:buAutoNum type="arabicPeriod"/>
            </a:pPr>
            <a:r>
              <a:rPr lang="en-US" dirty="0"/>
              <a:t>views about questions that concern most people such as ethics, politics, or faith (applications of facts)</a:t>
            </a:r>
          </a:p>
          <a:p>
            <a:pPr marL="914400" lvl="1" indent="-457200" fontAlgn="base">
              <a:buFont typeface="+mj-lt"/>
              <a:buAutoNum type="arabicPeriod"/>
            </a:pPr>
            <a:r>
              <a:rPr lang="en-US" dirty="0"/>
              <a:t>views grounded in technical expertise, such as legal or scientific opinions </a:t>
            </a:r>
          </a:p>
        </p:txBody>
      </p:sp>
    </p:spTree>
    <p:extLst>
      <p:ext uri="{BB962C8B-B14F-4D97-AF65-F5344CB8AC3E}">
        <p14:creationId xmlns:p14="http://schemas.microsoft.com/office/powerpoint/2010/main" val="384459326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yVTI">
  <a:themeElements>
    <a:clrScheme name="AnalogousFromLightSeedLeftStep">
      <a:dk1>
        <a:srgbClr val="000000"/>
      </a:dk1>
      <a:lt1>
        <a:srgbClr val="FFFFFF"/>
      </a:lt1>
      <a:dk2>
        <a:srgbClr val="243041"/>
      </a:dk2>
      <a:lt2>
        <a:srgbClr val="E2E7E8"/>
      </a:lt2>
      <a:accent1>
        <a:srgbClr val="C39790"/>
      </a:accent1>
      <a:accent2>
        <a:srgbClr val="BA7F8F"/>
      </a:accent2>
      <a:accent3>
        <a:srgbClr val="C593B6"/>
      </a:accent3>
      <a:accent4>
        <a:srgbClr val="B37FBA"/>
      </a:accent4>
      <a:accent5>
        <a:srgbClr val="AD96C6"/>
      </a:accent5>
      <a:accent6>
        <a:srgbClr val="827FBA"/>
      </a:accent6>
      <a:hlink>
        <a:srgbClr val="598C94"/>
      </a:hlink>
      <a:folHlink>
        <a:srgbClr val="7F7F7F"/>
      </a:folHlink>
    </a:clrScheme>
    <a:fontScheme name="Custom 2">
      <a:majorFont>
        <a:latin typeface="Modern Love"/>
        <a:ea typeface=""/>
        <a:cs typeface=""/>
      </a:majorFont>
      <a:minorFont>
        <a:latin typeface="The Ha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</TotalTime>
  <Words>681</Words>
  <Application>Microsoft Office PowerPoint</Application>
  <PresentationFormat>Widescreen</PresentationFormat>
  <Paragraphs>73</Paragraphs>
  <Slides>14</Slides>
  <Notes>1</Notes>
  <HiddenSlides>0</HiddenSlides>
  <MMClips>2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Modern Love</vt:lpstr>
      <vt:lpstr>The Hand</vt:lpstr>
      <vt:lpstr>SketchyVTI</vt:lpstr>
      <vt:lpstr>Just the Facts</vt:lpstr>
      <vt:lpstr>Lesson Overview and Goals</vt:lpstr>
      <vt:lpstr>Test Your Knowledge!</vt:lpstr>
      <vt:lpstr>What are facts? </vt:lpstr>
      <vt:lpstr>Facts vs. Factual Statements</vt:lpstr>
      <vt:lpstr>What facts are NOT</vt:lpstr>
      <vt:lpstr>Facts need Context</vt:lpstr>
      <vt:lpstr>Adding Opinions into the mix</vt:lpstr>
      <vt:lpstr>What’s an opinion?</vt:lpstr>
      <vt:lpstr>No, You’re Not Entitled to Your Opinion</vt:lpstr>
      <vt:lpstr>Test Your Knowledge!</vt:lpstr>
      <vt:lpstr>Then how do we debate anything?!</vt:lpstr>
      <vt:lpstr>Adding value to opinions</vt:lpstr>
      <vt:lpstr>Test Your Skills!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Just the Facts</dc:title>
  <dc:creator>Kirsten Holt</dc:creator>
  <cp:lastModifiedBy>Kirsten Holt</cp:lastModifiedBy>
  <cp:revision>2</cp:revision>
  <dcterms:created xsi:type="dcterms:W3CDTF">2021-09-15T17:17:40Z</dcterms:created>
  <dcterms:modified xsi:type="dcterms:W3CDTF">2021-09-17T21:28:09Z</dcterms:modified>
</cp:coreProperties>
</file>